
<file path=[Content_Types].xml><?xml version="1.0" encoding="utf-8"?>
<Types xmlns="http://schemas.openxmlformats.org/package/2006/content-types">
  <Default Extension="bin" ContentType="application/vnd.openxmlformats-officedocument.presentationml.printerSetting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Lene Hau</a:t>
            </a:r>
            <a:br/>
            <a:r>
              <a:t># Textbook</a:t>
            </a:r>
            <a:br/>
            <a:r>
              <a:t>Knight, Physics for Scientists and Engineers: A Strategic Approach with Modern Physics, 3rd Edition, Chapter 40</a:t>
            </a:r>
            <a:br/>
            <a:r>
              <a:t>Knight, College Physics: A Strategic Approach, 2nd Edition, Chapter 40</a:t>
            </a:r>
            <a:br/>
            <a:br/>
            <a:r>
              <a:t># Contributors</a:t>
            </a:r>
            <a:br/>
            <a:br/>
            <a:br/>
            <a:r>
              <a:t># Description</a:t>
            </a:r>
            <a:br/>
            <a:r>
              <a:t>Lene Vestergaard Hau (born November 13, 1959 in Vejle, Denmark) is a Danish physicist. In 1999, she led a Harvard University team who, by use</a:t>
            </a:r>
            <a:br/>
            <a:r>
              <a:t>of a Bose-Einstein condensate, succeeded in slowing a beam of light to about 17 metres per second, and, in 2001, was able to stop a beam</a:t>
            </a:r>
            <a:br/>
            <a:r>
              <a:t>completely. Later work based on these experiments led to the transfer of light to matter, then from matter back into light,[2] a process with important implications for quantum encryption and quantum computing. More recent work has involved research into novel interactions between ultracold atom and nanoscopic scale systems. In addition to teaching physics and applied physics, she has taught Energy Science at Harvard,[3] involving photovoltaic cells, nuclear power, batteries, and photosynthesis</a:t>
            </a:r>
            <a:br/>
            <a:br/>
            <a:r>
              <a:t># Sources</a:t>
            </a:r>
            <a:br/>
            <a:r>
              <a:t>https://en.wikipedia.org/wiki/Lene_Hau</a:t>
            </a:r>
            <a:br/>
            <a:br/>
            <a:r>
              <a:t># Photo</a:t>
            </a:r>
            <a:br/>
            <a:r>
              <a:t>https://upload.wikimedia.org/wikipedia/commons/5/5e/Professor_Lene_Hau_in_her_laboratory_at_Harvard.jpg</a:t>
            </a:r>
            <a:b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Deepto Chakrabarty</a:t>
            </a:r>
            <a:br/>
            <a:br/>
            <a:r>
              <a:t># Textbook</a:t>
            </a:r>
            <a:br/>
            <a:r>
              <a:t>Knight, Physics for Scientists and Engineers: A Strategic Approach with Modern Physics, 3rd Edition, Chapter 24 </a:t>
            </a:r>
            <a:br/>
            <a:r>
              <a:t>Knight, Physics for Scientists and Engineers: A Strategic Approach with Modern Physics, 3rd Edition, Chapter 13</a:t>
            </a:r>
            <a:br/>
            <a:br/>
            <a:r>
              <a:t># Description</a:t>
            </a:r>
            <a:br/>
            <a:r>
              <a:t>"In 1996, Prof. Chakrabarty was awarded the Ph.D. in Physics from the California Institute of Technology, following two years at the Lawrence Berkeley National Laboratory (1988-90) as a staff Physicist working on the Berkeley Automated Supernova Search. Prior to that, he completed his S.B. in Physics at MIT, in 1988.</a:t>
            </a:r>
            <a:br/>
            <a:r>
              <a:t>Professor Chakrabarty returned to MIT in 1996 for a two-year appointment as a NASA Compton GRO Postdoctoral Fellow, followed by a year spent as a Visiting Fellow at Balliol College, Oxford University (1998). In 1999, he accepted an Assistant Professorship within the Department of Physics at MIT. He was promoted to Associate Professor, with tenure, in July 2004.</a:t>
            </a:r>
            <a:br/>
            <a:r>
              <a:t>Professor Chakrabarty's most recent awards include an Alfred P. Sloan Research Fellowship (2001-03)."</a:t>
            </a:r>
            <a:br/>
            <a:br/>
            <a:r>
              <a:t># Sources</a:t>
            </a:r>
            <a:br/>
            <a:r>
              <a:t>http://web.mit.edu/physics/people/faculty/chakrabarty_deepto.html</a:t>
            </a:r>
            <a:br/>
            <a:br/>
            <a:r>
              <a:t># Photo</a:t>
            </a:r>
            <a:br/>
            <a:r>
              <a:t>http://web.mit.edu/physics/images/faculty/chakrabarty_deepto.jpg</a:t>
            </a:r>
            <a:b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Deepto Chakrabarty</a:t>
            </a:r>
            <a:br/>
            <a:br/>
            <a:r>
              <a:t># Textbook</a:t>
            </a:r>
            <a:br/>
            <a:r>
              <a:t>Knight, Physics for Scientists and Engineers: A Strategic Approach with Modern Physics, 3rd Edition, Chapter 24 </a:t>
            </a:r>
            <a:br/>
            <a:r>
              <a:t>Knight, Physics for Scientists and Engineers: A Strategic Approach with Modern Physics, 3rd Edition, Chapter 13</a:t>
            </a:r>
            <a:br/>
            <a:br/>
            <a:r>
              <a:t># Description</a:t>
            </a:r>
            <a:br/>
            <a:r>
              <a:t>"In 1996, Prof. Chakrabarty was awarded the Ph.D. in Physics from the California Institute of Technology, following two years at the Lawrence Berkeley National Laboratory (1988-90) as a staff Physicist working on the Berkeley Automated Supernova Search. Prior to that, he completed his S.B. in Physics at MIT, in 1988.</a:t>
            </a:r>
            <a:br/>
            <a:r>
              <a:t>Professor Chakrabarty returned to MIT in 1996 for a two-year appointment as a NASA Compton GRO Postdoctoral Fellow, followed by a year spent as a Visiting Fellow at Balliol College, Oxford University (1998). In 1999, he accepted an Assistant Professorship within the Department of Physics at MIT. He was promoted to Associate Professor, with tenure, in July 2004.</a:t>
            </a:r>
            <a:br/>
            <a:r>
              <a:t>Professor Chakrabarty's most recent awards include an Alfred P. Sloan Research Fellowship (2001-03)."</a:t>
            </a:r>
            <a:br/>
            <a:br/>
            <a:r>
              <a:t># Sources</a:t>
            </a:r>
            <a:br/>
            <a:r>
              <a:t>http://web.mit.edu/physics/people/faculty/chakrabarty_deepto.html</a:t>
            </a:r>
            <a:br/>
            <a:br/>
            <a:r>
              <a:t># Photo</a:t>
            </a:r>
            <a:br/>
            <a:r>
              <a:t>http://web.mit.edu/physics/images/faculty/chakrabarty_deepto.jpg</a:t>
            </a:r>
            <a:b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Miranda Cheng</a:t>
            </a:r>
            <a:br/>
            <a:br/>
            <a:r>
              <a:t># Textbook  </a:t>
            </a:r>
            <a:br/>
            <a:r>
              <a:t>Theoretical Physics and Astrophysics, Ginzberg, 1st edition</a:t>
            </a:r>
            <a:br/>
            <a:r>
              <a:t>Knight, Physics for Scientists and Engineers: A Strategic Approach with Modern Physics, 3rd Edition, Chapter 37</a:t>
            </a:r>
            <a:br/>
            <a:r>
              <a:t>  </a:t>
            </a:r>
            <a:br/>
            <a:r>
              <a:t>  </a:t>
            </a:r>
            <a:br/>
            <a:r>
              <a:t># Description  </a:t>
            </a:r>
            <a:br/>
            <a:r>
              <a:t>Miranda Cheng is a mathematician and theoretical physicist at the University</a:t>
            </a:r>
            <a:br/>
            <a:r>
              <a:t>of Amsterdam. She works with the theoretical concept of Umbral Moonshine,</a:t>
            </a:r>
            <a:br/>
            <a:r>
              <a:t>which works with the presence of shadows in the theory of mock modular forms.</a:t>
            </a:r>
            <a:br/>
            <a:r>
              <a:t>Her background includes dropping out of high school in Taiwan to be part of a</a:t>
            </a:r>
            <a:br/>
            <a:r>
              <a:t>punk rock band at the age of 16 and then later entering university as a part</a:t>
            </a:r>
            <a:br/>
            <a:r>
              <a:t>of a gifted program. She now works as an assistant professor at the University</a:t>
            </a:r>
            <a:br/>
            <a:r>
              <a:t>of Amsterdam and does work connecting to K3 surfaces and string theory. She is</a:t>
            </a:r>
            <a:br/>
            <a:r>
              <a:t>able to pass on excitement and knowledge to students and expand the field of</a:t>
            </a:r>
            <a:br/>
            <a:r>
              <a:t>theoretical physics as is related to mathematics.  </a:t>
            </a:r>
            <a:br/>
            <a:r>
              <a:t>  </a:t>
            </a:r>
            <a:br/>
            <a:r>
              <a:t># Sources  </a:t>
            </a:r>
            <a:br/>
            <a:r>
              <a:t>“Miranda Cheng.” Wikipedia, Wikimedia Foundation, 17 Feb. 2018,</a:t>
            </a:r>
            <a:br/>
            <a:r>
              <a:t>en.wikipedia.org/wiki/Miranda_Cheng. Amsterdam, Universiteit van. “Dr. C.N.</a:t>
            </a:r>
            <a:br/>
            <a:r>
              <a:t>(Miranda) Cheng.” Home - Universiteit Van Amsterdam, 13 Dec. 2017,</a:t>
            </a:r>
            <a:br/>
            <a:r>
              <a:t>www.uva.nl/en/profile/c/h/c.n.cheng/c.n.cheng.html.  </a:t>
            </a:r>
            <a:br/>
            <a:r>
              <a:t>  </a:t>
            </a:r>
            <a:br/>
            <a:r>
              <a:t># Photo  </a:t>
            </a:r>
            <a:br/>
            <a:r>
              <a:t>http://www.uva.nl/binaries/content/documents/personalpages/c/h/c.n.cheng/profilepicture/profilepicture/myprofile%3Aimage?1460630406407</a:t>
            </a:r>
            <a:b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 </a:t>
            </a:r>
            <a:br/>
            <a:r>
              <a:t>Warren Henry</a:t>
            </a:r>
            <a:br/>
            <a:br/>
            <a:r>
              <a:t># Textbook</a:t>
            </a:r>
            <a:br/>
            <a:r>
              <a:t>Knight, Physics for Scientists and Engineers: A Strategic Approach with Modern Physics, 3rd Edition, Chapter 30, section 4</a:t>
            </a:r>
            <a:br/>
            <a:r>
              <a:t>Knight, Physics for Scientists and Engineers: A Strategic Approach with Modern Physics, 3rd Edition, Chapter 32</a:t>
            </a:r>
            <a:br/>
            <a:r>
              <a:t>Knight, 2nd Edition, Chapter 22</a:t>
            </a:r>
            <a:br/>
            <a:r>
              <a:t> </a:t>
            </a:r>
            <a:br/>
            <a:r>
              <a:t>#Contributors</a:t>
            </a:r>
            <a:br/>
            <a:r>
              <a:t>Joshua Maclin</a:t>
            </a:r>
            <a:br/>
            <a:br/>
            <a:r>
              <a:t># Description</a:t>
            </a:r>
            <a:br/>
            <a:r>
              <a:t>Warren Henry was an African American Physicist that had somewhat of an astute background for a black man of his time. Both of his parents had graduated from the Tuskegee Institute, and George Washington Carver lived and conducted research on his parent’s farm during the summer months (Williams). It can be quite apparent to see where his interest in the sciences more than likely came from during his childhood. He later attended Tuskegee where he majored in Mathematics, English, and French (Williams). Later wanting to conduct research, he turned to Rutgers University where they then turned him away (Williams).  As a result, he ended up going to the Naval Research Laboratory where he would reside for the next 12 years (Williams). During that time he was able to research and gain the knowledge of materials that were at a rather low temperature (Williams). His expertise regarding low-temperature research was probably unsurpassed in the U.S. while at the Naval Research Laboratory. He was also the head of several projects at several institutions like UC Berkeley amongst others. </a:t>
            </a:r>
            <a:br/>
            <a:br/>
            <a:r>
              <a:t>Even though his research in low temperatures was quite significant, he was most known for his work in magnetism and superconductivity. His work in this field was what brought him the most praise by the scientific community. He had written a highly detailed study that consisted of a "demonstration of the proof of non-interacting paramagnetic ions and how they’re a significant contribution” when considering magnetism and superconductivity (Williams). </a:t>
            </a:r>
            <a:br/>
            <a:br/>
            <a:r>
              <a:t>His work was a significant contribution to the world because his models and ideas have been implemented into modern textbooks, and are still widely used to this day. A prime example of that being the demonstration I had spoken of earlier that took place back in 1934.</a:t>
            </a:r>
            <a:br/>
            <a:br/>
            <a:r>
              <a:t>[Commentary from a second student:]</a:t>
            </a:r>
            <a:br/>
            <a:br/>
            <a:r>
              <a:t>Warren Henry (1909 – 2001) was an African American physicist who specialized</a:t>
            </a:r>
            <a:br/>
            <a:r>
              <a:t>in the fields of magnetism and superconductivity (Williams 2008). His</a:t>
            </a:r>
            <a:br/>
            <a:r>
              <a:t>contributions to the world of physics include hundreds of published articles</a:t>
            </a:r>
            <a:br/>
            <a:r>
              <a:t>regarding his research, the partial discovery of paramagnetism and how it</a:t>
            </a:r>
            <a:br/>
            <a:r>
              <a:t>works on a quantum level, and a “demonstration of the proof of non-interacting</a:t>
            </a:r>
            <a:br/>
            <a:r>
              <a:t>paramagnetic ions” (Williams 2008). His research was important for the U.S.</a:t>
            </a:r>
            <a:br/>
            <a:r>
              <a:t>naval forces during the time of the Vietnam War, as U.S. submarines were able</a:t>
            </a:r>
            <a:br/>
            <a:r>
              <a:t>to be equipped with better technology and sonar. He received his undergraduate</a:t>
            </a:r>
            <a:br/>
            <a:r>
              <a:t>degree in mathematics, English, and French from Tuskegee Institute, and he</a:t>
            </a:r>
            <a:br/>
            <a:r>
              <a:t>received his PhD in physical chemistry in 1941 from University of Chicago</a:t>
            </a:r>
            <a:br/>
            <a:r>
              <a:t>(“Warren Elliot Henry”). His background also includes an education involving</a:t>
            </a:r>
            <a:br/>
            <a:r>
              <a:t>many Nobel Prize winning scientists; “Arthur Compton taught him quantum</a:t>
            </a:r>
            <a:br/>
            <a:r>
              <a:t>mechanics, Wolfgang Pauli taught nuclear forces, Robert Millikan taught</a:t>
            </a:r>
            <a:br/>
            <a:r>
              <a:t>molecular spectra” (Williams 2008). Henry was a recipient of the Lifetime</a:t>
            </a:r>
            <a:br/>
            <a:r>
              <a:t>Achievement Award from the National Science Foundation, and is recognized as</a:t>
            </a:r>
            <a:br/>
            <a:r>
              <a:t>one of the best, most important African American physicists of all time</a:t>
            </a:r>
            <a:br/>
            <a:r>
              <a:t>(“Warren Elliot Henry”).  </a:t>
            </a:r>
            <a:br/>
            <a:br/>
            <a:br/>
            <a:r>
              <a:t># Sources</a:t>
            </a:r>
            <a:br/>
            <a:br/>
            <a:r>
              <a:t>Physics Central. “Africn Americans in Physics.” Physics Buzz, American Physical Society, 27 </a:t>
            </a:r>
            <a:br/>
            <a:r>
              <a:t>	Feb. 2013, http://physicsbuzz.physicscentral.com/2013/02/african-americans-in-</a:t>
            </a:r>
            <a:br/>
            <a:r>
              <a:t>	physics.html</a:t>
            </a:r>
            <a:br/>
            <a:br/>
            <a:r>
              <a:t>Williams, Scott. “Physicist of the African Diaspora - Warren E Henry.” Warren E. Henry - </a:t>
            </a:r>
            <a:br/>
            <a:r>
              <a:t>	Physicist of the African Diaspora, Bonvibre &amp; Daughters, http://www.math.buffalo.edu/</a:t>
            </a:r>
            <a:br/>
            <a:r>
              <a:t>	mad/physics/henry_warren.html</a:t>
            </a:r>
            <a:br/>
            <a:br/>
            <a:r>
              <a:t>Williams, Scott. "Warren Henry." Physicists of the African Diaspora, edited by</a:t>
            </a:r>
            <a:br/>
            <a:r>
              <a:t>Scott Williams, 2008. "Warren Elliot Henry." Wikipedia: The Free Encyclopedia,</a:t>
            </a:r>
            <a:br/>
            <a:r>
              <a:t>Wikimedia Foundation, Inc, https://en.wikipedia.org/wiki/Warren_Elliot_Henry.  </a:t>
            </a:r>
            <a:br/>
            <a:br/>
            <a:r>
              <a:t># Photo</a:t>
            </a:r>
            <a:br/>
            <a:r>
              <a:t>http://www.math.buffalo.edu/mad/PIX/henry_warren.howard1.jpg</a:t>
            </a:r>
            <a:b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 </a:t>
            </a:r>
            <a:br/>
            <a:r>
              <a:t>Warren Henry</a:t>
            </a:r>
            <a:br/>
            <a:br/>
            <a:r>
              <a:t># Textbook</a:t>
            </a:r>
            <a:br/>
            <a:r>
              <a:t>Knight, Physics for Scientists and Engineers: A Strategic Approach with Modern Physics, 3rd Edition, Chapter 30, section 4</a:t>
            </a:r>
            <a:br/>
            <a:r>
              <a:t>Knight, Physics for Scientists and Engineers: A Strategic Approach with Modern Physics, 3rd Edition, Chapter 32</a:t>
            </a:r>
            <a:br/>
            <a:r>
              <a:t>Knight, 2nd Edition, Chapter 22</a:t>
            </a:r>
            <a:br/>
            <a:r>
              <a:t> </a:t>
            </a:r>
            <a:br/>
            <a:r>
              <a:t>#Contributors</a:t>
            </a:r>
            <a:br/>
            <a:r>
              <a:t>Joshua Maclin</a:t>
            </a:r>
            <a:br/>
            <a:br/>
            <a:r>
              <a:t># Description</a:t>
            </a:r>
            <a:br/>
            <a:r>
              <a:t>Warren Henry was an African American Physicist that had somewhat of an astute background for a black man of his time. Both of his parents had graduated from the Tuskegee Institute, and George Washington Carver lived and conducted research on his parent’s farm during the summer months (Williams). It can be quite apparent to see where his interest in the sciences more than likely came from during his childhood. He later attended Tuskegee where he majored in Mathematics, English, and French (Williams). Later wanting to conduct research, he turned to Rutgers University where they then turned him away (Williams).  As a result, he ended up going to the Naval Research Laboratory where he would reside for the next 12 years (Williams). During that time he was able to research and gain the knowledge of materials that were at a rather low temperature (Williams). His expertise regarding low-temperature research was probably unsurpassed in the U.S. while at the Naval Research Laboratory. He was also the head of several projects at several institutions like UC Berkeley amongst others. </a:t>
            </a:r>
            <a:br/>
            <a:br/>
            <a:r>
              <a:t>Even though his research in low temperatures was quite significant, he was most known for his work in magnetism and superconductivity. His work in this field was what brought him the most praise by the scientific community. He had written a highly detailed study that consisted of a "demonstration of the proof of non-interacting paramagnetic ions and how they’re a significant contribution” when considering magnetism and superconductivity (Williams). </a:t>
            </a:r>
            <a:br/>
            <a:br/>
            <a:r>
              <a:t>His work was a significant contribution to the world because his models and ideas have been implemented into modern textbooks, and are still widely used to this day. A prime example of that being the demonstration I had spoken of earlier that took place back in 1934.</a:t>
            </a:r>
            <a:br/>
            <a:br/>
            <a:r>
              <a:t>[Commentary from a second student:]</a:t>
            </a:r>
            <a:br/>
            <a:br/>
            <a:r>
              <a:t>Warren Henry (1909 – 2001) was an African American physicist who specialized</a:t>
            </a:r>
            <a:br/>
            <a:r>
              <a:t>in the fields of magnetism and superconductivity (Williams 2008). His</a:t>
            </a:r>
            <a:br/>
            <a:r>
              <a:t>contributions to the world of physics include hundreds of published articles</a:t>
            </a:r>
            <a:br/>
            <a:r>
              <a:t>regarding his research, the partial discovery of paramagnetism and how it</a:t>
            </a:r>
            <a:br/>
            <a:r>
              <a:t>works on a quantum level, and a “demonstration of the proof of non-interacting</a:t>
            </a:r>
            <a:br/>
            <a:r>
              <a:t>paramagnetic ions” (Williams 2008). His research was important for the U.S.</a:t>
            </a:r>
            <a:br/>
            <a:r>
              <a:t>naval forces during the time of the Vietnam War, as U.S. submarines were able</a:t>
            </a:r>
            <a:br/>
            <a:r>
              <a:t>to be equipped with better technology and sonar. He received his undergraduate</a:t>
            </a:r>
            <a:br/>
            <a:r>
              <a:t>degree in mathematics, English, and French from Tuskegee Institute, and he</a:t>
            </a:r>
            <a:br/>
            <a:r>
              <a:t>received his PhD in physical chemistry in 1941 from University of Chicago</a:t>
            </a:r>
            <a:br/>
            <a:r>
              <a:t>(“Warren Elliot Henry”). His background also includes an education involving</a:t>
            </a:r>
            <a:br/>
            <a:r>
              <a:t>many Nobel Prize winning scientists; “Arthur Compton taught him quantum</a:t>
            </a:r>
            <a:br/>
            <a:r>
              <a:t>mechanics, Wolfgang Pauli taught nuclear forces, Robert Millikan taught</a:t>
            </a:r>
            <a:br/>
            <a:r>
              <a:t>molecular spectra” (Williams 2008). Henry was a recipient of the Lifetime</a:t>
            </a:r>
            <a:br/>
            <a:r>
              <a:t>Achievement Award from the National Science Foundation, and is recognized as</a:t>
            </a:r>
            <a:br/>
            <a:r>
              <a:t>one of the best, most important African American physicists of all time</a:t>
            </a:r>
            <a:br/>
            <a:r>
              <a:t>(“Warren Elliot Henry”).  </a:t>
            </a:r>
            <a:br/>
            <a:br/>
            <a:br/>
            <a:r>
              <a:t># Sources</a:t>
            </a:r>
            <a:br/>
            <a:br/>
            <a:r>
              <a:t>Physics Central. “Africn Americans in Physics.” Physics Buzz, American Physical Society, 27 </a:t>
            </a:r>
            <a:br/>
            <a:r>
              <a:t>	Feb. 2013, http://physicsbuzz.physicscentral.com/2013/02/african-americans-in-</a:t>
            </a:r>
            <a:br/>
            <a:r>
              <a:t>	physics.html</a:t>
            </a:r>
            <a:br/>
            <a:br/>
            <a:r>
              <a:t>Williams, Scott. “Physicist of the African Diaspora - Warren E Henry.” Warren E. Henry - </a:t>
            </a:r>
            <a:br/>
            <a:r>
              <a:t>	Physicist of the African Diaspora, Bonvibre &amp; Daughters, http://www.math.buffalo.edu/</a:t>
            </a:r>
            <a:br/>
            <a:r>
              <a:t>	mad/physics/henry_warren.html</a:t>
            </a:r>
            <a:br/>
            <a:br/>
            <a:r>
              <a:t>Williams, Scott. "Warren Henry." Physicists of the African Diaspora, edited by</a:t>
            </a:r>
            <a:br/>
            <a:r>
              <a:t>Scott Williams, 2008. "Warren Elliot Henry." Wikipedia: The Free Encyclopedia,</a:t>
            </a:r>
            <a:br/>
            <a:r>
              <a:t>Wikimedia Foundation, Inc, https://en.wikipedia.org/wiki/Warren_Elliot_Henry.  </a:t>
            </a:r>
            <a:br/>
            <a:br/>
            <a:r>
              <a:t># Photo</a:t>
            </a:r>
            <a:br/>
            <a:r>
              <a:t>http://www.math.buffalo.edu/mad/PIX/henry_warren.howard1.jpg</a:t>
            </a:r>
            <a:b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Michio Katu</a:t>
            </a:r>
            <a:br/>
            <a:br/>
            <a:r>
              <a:t># Textbook  </a:t>
            </a:r>
            <a:br/>
            <a:r>
              <a:t>Knight, Physics for Scientists and Engineers: A Strategic Approach with Modern Physics, 3rd Edition, Chapter 37</a:t>
            </a:r>
            <a:br/>
            <a:r>
              <a:t>  </a:t>
            </a:r>
            <a:br/>
            <a:r>
              <a:t># Contributors  </a:t>
            </a:r>
            <a:br/>
            <a:r>
              <a:t>Yuyu Zhang</a:t>
            </a:r>
            <a:br/>
            <a:br/>
            <a:r>
              <a:t># Description</a:t>
            </a:r>
            <a:br/>
            <a:r>
              <a:t>Professor Michio Kaku, born in 1947, is a theoretical physicist, futurist, and</a:t>
            </a:r>
            <a:br/>
            <a:r>
              <a:t>popularizer of science. He is one of the co-founder of string field theory, a</a:t>
            </a:r>
            <a:br/>
            <a:r>
              <a:t>branch of string theory, which intends to unite Albert Einstein's earlier</a:t>
            </a:r>
            <a:br/>
            <a:r>
              <a:t>findings with quantum physics. His research focuses on superstring theory,</a:t>
            </a:r>
            <a:br/>
            <a:r>
              <a:t>supergravity, supersymmetry, and hadronic physics. He has authored more than</a:t>
            </a:r>
            <a:br/>
            <a:r>
              <a:t>70 articles and several highly-accessible science books. He grew up a science</a:t>
            </a:r>
            <a:br/>
            <a:r>
              <a:t>enthusiast. Story has it that he built an atom smasher in his parents' garage</a:t>
            </a:r>
            <a:br/>
            <a:r>
              <a:t>for his high school science fair. His effort to popularize science has made</a:t>
            </a:r>
            <a:br/>
            <a:r>
              <a:t>him a well-known public figure. He has made multiple appearance on TV programs</a:t>
            </a:r>
            <a:br/>
            <a:r>
              <a:t>and film. A fun fact about him is that in 2016, he appeared in a TV commercial</a:t>
            </a:r>
            <a:br/>
            <a:r>
              <a:t>for Turbo Tax. He has spent majority of his academic career teaching</a:t>
            </a:r>
            <a:br/>
            <a:r>
              <a:t>Theorectical Physics at the City College of New York.</a:t>
            </a:r>
            <a:br/>
            <a:r>
              <a:t>  </a:t>
            </a:r>
            <a:br/>
            <a:br/>
            <a:r>
              <a:t># Sources  </a:t>
            </a:r>
            <a:br/>
            <a:r>
              <a:t>Michio Kaku Biolography (April 2,2014) Retrived from</a:t>
            </a:r>
            <a:br/>
            <a:r>
              <a:t>&lt;https://www.biography.com/people/michio-kaku-21429817&gt; access date February</a:t>
            </a:r>
            <a:br/>
            <a:r>
              <a:t>18, 2018)</a:t>
            </a:r>
            <a:br/>
            <a:br/>
            <a:r>
              <a:t># Photo  </a:t>
            </a:r>
            <a:br/>
            <a:r>
              <a:t>https://innotechtoday.com/wp-content/uploads/2017/03/Micio-new-2.jpg</a:t>
            </a: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Robert Bragg </a:t>
            </a:r>
            <a:br/>
            <a:r>
              <a:t>  </a:t>
            </a:r>
            <a:br/>
            <a:r>
              <a:t># Textbook  </a:t>
            </a:r>
            <a:br/>
            <a:r>
              <a:t>Knight, Physics for Scientists and Engineers: A Strategic Approach with Modern Physics, 3rd Edition, Chapter 22</a:t>
            </a:r>
            <a:br/>
            <a:r>
              <a:t>  </a:t>
            </a:r>
            <a:br/>
            <a:r>
              <a:t># Contributors  </a:t>
            </a:r>
            <a:br/>
            <a:r>
              <a:t>  </a:t>
            </a:r>
            <a:br/>
            <a:r>
              <a:t># Description  </a:t>
            </a:r>
            <a:br/>
            <a:r>
              <a:t>Robert Bragg was a African American born in Jacksonville , Florida in 1919 .</a:t>
            </a:r>
            <a:br/>
            <a:r>
              <a:t>He has made major contributions in the areas of materials characterization</a:t>
            </a:r>
            <a:br/>
            <a:r>
              <a:t>using x-ray diffraction and small angle x-ray scattering, and their use as a</a:t>
            </a:r>
            <a:br/>
            <a:r>
              <a:t>tool in studying heat-activated processes in materials. He developed methods</a:t>
            </a:r>
            <a:br/>
            <a:r>
              <a:t>of quantitative x-ray diffractions of compounds; e.g., Ca(OH)2 in hydrous</a:t>
            </a:r>
            <a:br/>
            <a:r>
              <a:t>silicates. Robert Bragg originated the now-standard practice of using the data</a:t>
            </a:r>
            <a:br/>
            <a:r>
              <a:t>as self-calibrating in the quantitative determination of preferred orientation</a:t>
            </a:r>
            <a:br/>
            <a:r>
              <a:t>in polycrystalline aggregates. His work provides clear guidance in the</a:t>
            </a:r>
            <a:br/>
            <a:r>
              <a:t>analysis of the diffraction patterns of materials of high transparency to</a:t>
            </a:r>
            <a:br/>
            <a:r>
              <a:t>x-rays, e.g. Be, B, and C. His novel studies of the coarsening of the</a:t>
            </a:r>
            <a:br/>
            <a:r>
              <a:t>microstructure of glassy carbon using small angle x-ray scattering have</a:t>
            </a:r>
            <a:br/>
            <a:r>
              <a:t>provided the accepted value for the activation energy for a-direction vacancy</a:t>
            </a:r>
            <a:br/>
            <a:r>
              <a:t>migration in graphite.His most important work is the recent demonstration that</a:t>
            </a:r>
            <a:br/>
            <a:r>
              <a:t>all apparently unordered carbon materials are mixtures of metastable carbon</a:t>
            </a:r>
            <a:br/>
            <a:r>
              <a:t>compounds, and his first principles derivation of the equations governing the</a:t>
            </a:r>
            <a:br/>
            <a:r>
              <a:t>phase transformations at high temperatures as these materials are converted to</a:t>
            </a:r>
            <a:br/>
            <a:r>
              <a:t>graphite.  </a:t>
            </a:r>
            <a:br/>
            <a:r>
              <a:t>  </a:t>
            </a:r>
            <a:br/>
            <a:r>
              <a:t># Sources  </a:t>
            </a:r>
            <a:br/>
            <a:r>
              <a:t>http://www.math.buffalo.edu/mad/physics/bragg_roberth.html</a:t>
            </a:r>
            <a:br/>
            <a:br/>
            <a:r>
              <a:t># Photo</a:t>
            </a:r>
            <a:br/>
            <a:r>
              <a:t>http://www.thehistorymakers.org/sites/production/files/styles/bio_photo/public/Bragg_Robert_wm.png?itok=tyXqi0F</a:t>
            </a:r>
            <a:b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Michael Ramsey-Musolf  </a:t>
            </a:r>
            <a:br/>
            <a:r>
              <a:t>  </a:t>
            </a:r>
            <a:br/>
            <a:r>
              <a:t># Textbook  </a:t>
            </a:r>
            <a:br/>
            <a:r>
              <a:t>Knight, College Physics: A Strategic Approach, 2nd Edition, Chapter 28</a:t>
            </a:r>
            <a:br/>
            <a:r>
              <a:t>Knight, Physics for Scientists and Engineers: A Strategic Approach with Modern Physics, 3rd Edition, Chapter 42</a:t>
            </a:r>
            <a:br/>
            <a:r>
              <a:t>  </a:t>
            </a:r>
            <a:br/>
            <a:r>
              <a:t># Contributors  </a:t>
            </a:r>
            <a:br/>
            <a:r>
              <a:t>Olivia Wallace  </a:t>
            </a:r>
            <a:br/>
            <a:r>
              <a:t>  </a:t>
            </a:r>
            <a:br/>
            <a:r>
              <a:t># Description  </a:t>
            </a:r>
            <a:br/>
            <a:r>
              <a:t>Michael Ramsey-Musolf is an openly gay professor at UMass Amherst and is also</a:t>
            </a:r>
            <a:br/>
            <a:r>
              <a:t>an Episcopal priest. He studies topics such as nuclear physics, theoretical</a:t>
            </a:r>
            <a:br/>
            <a:r>
              <a:t>physics, dark matter, and more. Dr. Ramsey-Musolf experienced discrimination</a:t>
            </a:r>
            <a:br/>
            <a:r>
              <a:t>at many former workplaces, something he refers to as the "lavender cieling"</a:t>
            </a:r>
            <a:br/>
            <a:r>
              <a:t>but in spite of such, he has advanced his career and research. He has a PhD in</a:t>
            </a:r>
            <a:br/>
            <a:r>
              <a:t>Physics from Princeton and a Master of Divinity from the Episcopal Divinity</a:t>
            </a:r>
            <a:br/>
            <a:r>
              <a:t>School which he completed as a post-doc at MIT.  </a:t>
            </a:r>
            <a:br/>
            <a:r>
              <a:t>  </a:t>
            </a:r>
            <a:br/>
            <a:r>
              <a:t># Sources  </a:t>
            </a:r>
            <a:br/>
            <a:r>
              <a:t>http://physicstoday.scitation.org/do/10.1063/PT.5.9034/full/</a:t>
            </a:r>
            <a:br/>
            <a:r>
              <a:t>https://www.physics.umass.edu/people/michael-ramsey-musolf</a:t>
            </a:r>
            <a:br/>
            <a:r>
              <a:t>http://people.umass.edu/mjrm/index.htm</a:t>
            </a:r>
            <a:br/>
            <a:r>
              <a:t>https://www.physics.umass.edu/spotlights/michael-ramsey-musolf  </a:t>
            </a:r>
            <a:br/>
            <a:r>
              <a:t>  </a:t>
            </a:r>
            <a:br/>
            <a:r>
              <a:t># Photo  </a:t>
            </a:r>
            <a:br/>
            <a:r>
              <a:t>https://www.physics.umass.edu/sites/default/files/styles/directory_photo/public/images/directory-photos/michael-ramsey-musolf-cropped_0.jpg?itok=RBHluBaD</a:t>
            </a:r>
            <a:br/>
            <a:b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Ibn al-Haytham  </a:t>
            </a:r>
            <a:br/>
            <a:r>
              <a:t>  </a:t>
            </a:r>
            <a:br/>
            <a:r>
              <a:t># Textbook  </a:t>
            </a:r>
            <a:br/>
            <a:r>
              <a:t>Knight, College Physics: A Strategic Approach, 2nd Edition, Chapter 18</a:t>
            </a:r>
            <a:br/>
            <a:r>
              <a:t>Knight, Physics for Scientists and Engineers: A Strategic Approach with Modern Physics, 3rd Edition, Chapter 13</a:t>
            </a:r>
            <a:br/>
            <a:br/>
            <a:r>
              <a:t># Contributors  </a:t>
            </a:r>
            <a:br/>
            <a:r>
              <a:t>  </a:t>
            </a:r>
            <a:br/>
            <a:r>
              <a:t>  </a:t>
            </a:r>
            <a:br/>
            <a:r>
              <a:t># Description  </a:t>
            </a:r>
            <a:br/>
            <a:r>
              <a:t>Ibn al-Haytham (c.965 - c.1040 AD), aka Alhazen, was a physicist as well as a</a:t>
            </a:r>
            <a:br/>
            <a:r>
              <a:t>mathematician and astronomer during the Islamic Golden Age. Alhazen is most</a:t>
            </a:r>
            <a:br/>
            <a:r>
              <a:t>known for his contributions to optics and the scientific method. Going against</a:t>
            </a:r>
            <a:br/>
            <a:r>
              <a:t>the emission theory of Euclid and Ptolemy and the intromission theory of</a:t>
            </a:r>
            <a:br/>
            <a:r>
              <a:t>Aristotle, Ibn al-Haytham theorized that we see objects because the eyes</a:t>
            </a:r>
            <a:br/>
            <a:r>
              <a:t>receive the rays of light that reflect off an object (Wikipedia). His most</a:t>
            </a:r>
            <a:br/>
            <a:r>
              <a:t>famous work, Kitāb al-manāẓir, described this phenomenon and included details</a:t>
            </a:r>
            <a:br/>
            <a:r>
              <a:t>about reflection and refraction. Ibn al-Haytham was keen on using</a:t>
            </a:r>
            <a:br/>
            <a:r>
              <a:t>experimentation and mathematical reasoning to support his theories (Lorch).</a:t>
            </a:r>
            <a:br/>
            <a:r>
              <a:t>Alhazen also had an understanding that to prove a hypothesis, one must perform</a:t>
            </a:r>
            <a:br/>
            <a:r>
              <a:t>experiments of have numerical evidence. Through this practice, he showed an</a:t>
            </a:r>
            <a:br/>
            <a:r>
              <a:t>understanding of the scientific method many centuries before it was</a:t>
            </a:r>
            <a:br/>
            <a:r>
              <a:t>established. In addition to sight and the scientific method, Alhazen</a:t>
            </a:r>
            <a:br/>
            <a:r>
              <a:t>investigated the rainbow, moonlight, celestial physics, motion of the body,</a:t>
            </a:r>
            <a:br/>
            <a:r>
              <a:t>and more (Wikipedia).  </a:t>
            </a:r>
            <a:br/>
            <a:r>
              <a:t>  </a:t>
            </a:r>
            <a:br/>
            <a:r>
              <a:t># Sources  </a:t>
            </a:r>
            <a:br/>
            <a:r>
              <a:t>Lorch, R. (2017, February 01). Ibn al-Haytham. Retrieved February 20, 2018,</a:t>
            </a:r>
            <a:br/>
            <a:r>
              <a:t>from https://www.britannica.com/biography/Ibn-al-Haytham Ibn al-Haytham.</a:t>
            </a:r>
            <a:br/>
            <a:r>
              <a:t>(2018, February 20). Retrieved February 20, 2018, from</a:t>
            </a:r>
            <a:br/>
            <a:r>
              <a:t>https://en.wikipedia.org/wiki/Ibn_al-Haytham#Scientific_method  </a:t>
            </a:r>
            <a:br/>
            <a:r>
              <a:t>  </a:t>
            </a:r>
            <a:br/>
            <a:r>
              <a:t># Photo  </a:t>
            </a:r>
            <a:br/>
            <a:r>
              <a:t>https://upload.wikimedia.org/wikipedia/commons/thumb/6/63/Alhazen%2C_the_Persian.gif/220px-Alhazen%2C_the_Persian.gif</a:t>
            </a:r>
            <a:br/>
            <a:b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Nguyễn Văn Hiệu</a:t>
            </a:r>
            <a:br/>
            <a:br/>
            <a:r>
              <a:t># Textbook</a:t>
            </a:r>
            <a:br/>
            <a:r>
              <a:t>Knight, Physics for Scientists and Engineers: A Strategic Approach with Modern Physics, 3rd Edition, Chapter 38</a:t>
            </a:r>
            <a:br/>
            <a:br/>
            <a:r>
              <a:t># Description</a:t>
            </a:r>
            <a:br/>
            <a:br/>
            <a:r>
              <a:t>Nguyễn Văn Hiệu (born 1938) is a Vietnamese professor, physicist, and politician. He studied physics in Vietnam and then later, the Soviet Union.  He was the head of the research team at the Soviet Dubna Institute for Nuclear Research. He’s the founder of VNU University of Engineering and Technology in Vietnam. He is one of the best professor, PhD in the field of theoretical physics and mathematical physics of Vietnam.</a:t>
            </a:r>
            <a:br/>
            <a:br/>
            <a:r>
              <a:t># Sources</a:t>
            </a:r>
            <a:br/>
            <a:r>
              <a:t>http://vnfoundation.org/dr-nguyen-van-hieu</a:t>
            </a:r>
            <a:br/>
            <a:r>
              <a:t>  </a:t>
            </a:r>
            <a:br/>
            <a:br/>
            <a:r>
              <a:t># Photo </a:t>
            </a:r>
            <a:br/>
            <a:r>
              <a:t>http://vnfoundation.org/wp-content/uploads/2017/02/nguyen-van-hieu.jpg</a:t>
            </a:r>
            <a:b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C.V. Raman  </a:t>
            </a:r>
            <a:br/>
            <a:r>
              <a:t>  </a:t>
            </a:r>
            <a:br/>
            <a:r>
              <a:t># Textbook  </a:t>
            </a:r>
            <a:br/>
            <a:r>
              <a:t>Knight, College Physics: A Strategic Approach, 2nd Edition, Chapter 18, section 1</a:t>
            </a:r>
            <a:br/>
            <a:r>
              <a:t>Knight, Physics for Scientists and Engineers: A Strategic Approach with Modern Physics, 3rd Edition, Chapter 22 </a:t>
            </a:r>
            <a:br/>
            <a:r>
              <a:t>Knight, Physics for Scientists and Engineers: A Strategic Approach with Modern Physics, 3rd Edition, Chapter 24</a:t>
            </a:r>
            <a:br/>
            <a:r>
              <a:t>  </a:t>
            </a:r>
            <a:br/>
            <a:r>
              <a:t># Contributors  </a:t>
            </a:r>
            <a:br/>
            <a:r>
              <a:t>  </a:t>
            </a:r>
            <a:br/>
            <a:r>
              <a:t># Description  </a:t>
            </a:r>
            <a:br/>
            <a:r>
              <a:t>Sir Chandrasekhara Venkata Raman was the first Indian Physicist to win the</a:t>
            </a:r>
            <a:br/>
            <a:r>
              <a:t>Novel prize for his work in light scattering. He was born on November 7th,</a:t>
            </a:r>
            <a:br/>
            <a:r>
              <a:t>1988 in Tamil Nadu. His father was a professor of physics and mathematics and</a:t>
            </a:r>
            <a:br/>
            <a:r>
              <a:t>his mother came from a family of scholars. In 1921, when he was returning to</a:t>
            </a:r>
            <a:br/>
            <a:r>
              <a:t>India from London, on the voyage, he became fascinated with the blue color of</a:t>
            </a:r>
            <a:br/>
            <a:r>
              <a:t>Mediterranean sea. He had some physics apparatus on him - a prism, a miniature</a:t>
            </a:r>
            <a:br/>
            <a:r>
              <a:t>spectroscope and a diffraction grating - which he used to prove that the sea</a:t>
            </a:r>
            <a:br/>
            <a:r>
              <a:t>was scattering sunlight by water molecule, which refutes Lord Rayleigh's</a:t>
            </a:r>
            <a:br/>
            <a:r>
              <a:t>explanation that the color of the sea is a reflection of the color of the sky.</a:t>
            </a:r>
            <a:br/>
            <a:r>
              <a:t>But Rayleigh argued that the blue color of the sky was caused by scattering of</a:t>
            </a:r>
            <a:br/>
            <a:r>
              <a:t>sunlight by the air molecules. From Raman's discovery, he was obsessed with</a:t>
            </a:r>
            <a:br/>
            <a:r>
              <a:t>the idea of light scattering. Analyzing the effect of scattering light by</a:t>
            </a:r>
            <a:br/>
            <a:r>
              <a:t>water was not easy, so Raman made visual observations of how scattered lights</a:t>
            </a:r>
            <a:br/>
            <a:r>
              <a:t>of different color passed through liquid. This visual observation is now</a:t>
            </a:r>
            <a:br/>
            <a:r>
              <a:t>called the Raman scattering and is the result of the Raman effect - the change</a:t>
            </a:r>
            <a:br/>
            <a:r>
              <a:t>in the wavelength of light that occurs when a light beam is deflected by</a:t>
            </a:r>
            <a:br/>
            <a:r>
              <a:t>molecules. Raman effect was an important discovery because after its</a:t>
            </a:r>
            <a:br/>
            <a:r>
              <a:t>discovery, physicists used this technique to study the vibration and rotation</a:t>
            </a:r>
            <a:br/>
            <a:r>
              <a:t>of molecules. By the late 1930s, the Raman effect was a principal method of</a:t>
            </a:r>
            <a:br/>
            <a:r>
              <a:t>chemical analysis because Raman spectroscopy could be easily used to solid,</a:t>
            </a:r>
            <a:br/>
            <a:r>
              <a:t>liquid, gas and aqueous solutions.</a:t>
            </a:r>
            <a:br/>
            <a:r>
              <a:t>  </a:t>
            </a:r>
            <a:br/>
            <a:r>
              <a:t># Sources  </a:t>
            </a:r>
            <a:br/>
            <a:r>
              <a:t>C.V. Raman The Raman Effect - Landmark. (n.d.). Retrieved from</a:t>
            </a:r>
            <a:br/>
            <a:r>
              <a:t>https://www.acs.org/content/acs/en/education/whatischemistry/landmarks/ramaneffect.html</a:t>
            </a:r>
            <a:br/>
            <a:br/>
            <a:r>
              <a:t>Home. (n.d.). Retrieved from https://www.famousscientists.org/c-v-raman/ Who</a:t>
            </a:r>
            <a:br/>
            <a:r>
              <a:t>is C.V. Raman? Everything You Need to Know. (n.d.). Retrieved from</a:t>
            </a:r>
            <a:br/>
            <a:r>
              <a:t>https://www.thefamouspeople.com/profiles/c-v-raman-5318.php  </a:t>
            </a:r>
            <a:br/>
            <a:r>
              <a:t>  </a:t>
            </a:r>
            <a:br/>
            <a:r>
              <a:t># Photo  </a:t>
            </a:r>
            <a:br/>
            <a:r>
              <a:t>https://www.thefamouspeople.com/profiles/images/c-v-raman-2.jpg</a:t>
            </a:r>
            <a:b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Masahiro Morii</a:t>
            </a:r>
            <a:br/>
            <a:br/>
            <a:r>
              <a:t># Textbook</a:t>
            </a:r>
            <a:br/>
            <a:r>
              <a:t>Knight, Physics for Scientists and Engineers: A Strategic Approach with Modern Physics, 3rd Edition, Chapter 42</a:t>
            </a:r>
            <a:br/>
            <a:br/>
            <a:r>
              <a:t># Description</a:t>
            </a:r>
            <a:br/>
            <a:r>
              <a:t>Masahiro Morii is an experimental physicist working on studies of</a:t>
            </a:r>
            <a:br/>
            <a:r>
              <a:t>elementary particles and their interactions. He is currently involved</a:t>
            </a:r>
            <a:br/>
            <a:r>
              <a:t>in the ATLAS experiment at the Large Hadron Collider at CERN. The</a:t>
            </a:r>
            <a:br/>
            <a:r>
              <a:t>experiment is anticipated to uncover the origin of the electroweak</a:t>
            </a:r>
            <a:br/>
            <a:r>
              <a:t>symmetry breaking, and has a great potential for discovering new</a:t>
            </a:r>
            <a:br/>
            <a:r>
              <a:t>physics beyond the Standard Model.</a:t>
            </a:r>
            <a:br/>
            <a:br/>
            <a:r>
              <a:t>Prof. Morii has also been involved in the LUX Dark Matter Experiment,</a:t>
            </a:r>
            <a:br/>
            <a:r>
              <a:t>which operates in the Sanford Underground Laboratory at Homestake,</a:t>
            </a:r>
            <a:br/>
            <a:r>
              <a:t>SD. The experiment uses 300 kg of liquid xenon to detect the Dark</a:t>
            </a:r>
            <a:br/>
            <a:r>
              <a:t>Matter - an invisible form of matter which make up 4/5 of the mass of</a:t>
            </a:r>
            <a:br/>
            <a:r>
              <a:t>the Universe.</a:t>
            </a:r>
            <a:br/>
            <a:br/>
            <a:br/>
            <a:r>
              <a:t># Sources</a:t>
            </a:r>
            <a:br/>
            <a:r>
              <a:t>https://www.physics.harvard.edu/people/facpages/morii</a:t>
            </a:r>
            <a:br/>
            <a:br/>
            <a:r>
              <a:t># Photo</a:t>
            </a:r>
            <a:br/>
            <a:r>
              <a:t>https://scholar.harvard.edu/files/morii/files/masahiro_office.jpg?m=1469625891</a:t>
            </a:r>
            <a:b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Fabiola Gianotti</a:t>
            </a:r>
            <a:br/>
            <a:r>
              <a:t># Textbook</a:t>
            </a:r>
            <a:br/>
            <a:r>
              <a:t>Knight, Physics for Scientists and Engineers: A Strategic Approach with Modern Physics, 3rd Edition, Chapter 42</a:t>
            </a:r>
            <a:br/>
            <a:r>
              <a:t># Contributors</a:t>
            </a:r>
            <a:br/>
            <a:br/>
            <a:br/>
            <a:r>
              <a:t># Description</a:t>
            </a:r>
            <a:br/>
            <a:r>
              <a:t>Fabiola Gianotti (born October 29, 1960) is an Italian particle physicist, currently CERN (European Organization for Nuclear Research) Director-General and the first woman to hold this position. Fabiola Gianotti received a Ph.D. in experimental particle physics from the University of Milan in 1989.</a:t>
            </a:r>
            <a:br/>
            <a:r>
              <a:t>Since 1996, following several postdoctoral positions, including a fellowship at CERN, she has been a research physicist in the Physics Department of CERN, the European Organization for Nuclear Research, and since August 2013 an honorary Professor at the University of Edinburgh. She is also a member of the Italian Academy of Sciences (Accademia Nazionale dei Lincei), foreign associate member of the US National Academy of Sciences[4] and foreign associate of the French Academy of Science.</a:t>
            </a:r>
            <a:br/>
            <a:r>
              <a:t>Gianotti has worked on several CERN experiments (WA70, UA2 experiment, ALEPH, ATLAS), being involved in detector R&amp;D and construction, software development and data analysis.</a:t>
            </a:r>
            <a:br/>
            <a:r>
              <a:t># Sources</a:t>
            </a:r>
            <a:br/>
            <a:r>
              <a:t>https://en.wikipedia.org/wiki/Fabiola_Gianotti</a:t>
            </a:r>
            <a:br/>
            <a:br/>
            <a:r>
              <a:t># Photo</a:t>
            </a:r>
            <a:br/>
            <a:r>
              <a:t>https://upload.wikimedia.org/wikipedia/commons/thumb/e/e8/Portrait_of_Fabiola_Gianotti.jpg/440px-Portrait_of_Fabiola_Gianotti.jpg</a:t>
            </a:r>
            <a:b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Jeevak Parpia</a:t>
            </a:r>
            <a:br/>
            <a:br/>
            <a:r>
              <a:t># Textbook</a:t>
            </a:r>
            <a:br/>
            <a:r>
              <a:t>Knight, Physics for Scientists and Engineers: A Strategic Approach with Modern Physics, 3rd Edition, Chapter 18 </a:t>
            </a:r>
            <a:br/>
            <a:r>
              <a:t>Knight, Physics for Scientists and Engineers: A Strategic Approach with Modern Physics, 3rd Edition, Chapter 37</a:t>
            </a:r>
            <a:br/>
            <a:br/>
            <a:r>
              <a:t># Description</a:t>
            </a:r>
            <a:br/>
            <a:r>
              <a:t>Chair, Department of Physics, Cornell University, Ithaca NY.</a:t>
            </a:r>
            <a:br/>
            <a:r>
              <a:t>Professor, Department of Physics, Cornell University</a:t>
            </a:r>
            <a:br/>
            <a:r>
              <a:t>Laboratory of Atomic and Solid State Physics</a:t>
            </a:r>
            <a:br/>
            <a:r>
              <a:t>“Professor of physics Jeevak Parpia, M.S. '77, Ph.D. '79, is one of three winners of the 2017 Fritz London Memorial Prize. The prize, administered by Duke University and awarded every three years, recognizes scientists who have made outstanding contributions to the field of low-temperature physics.”</a:t>
            </a:r>
            <a:br/>
            <a:br/>
            <a:r>
              <a:t>Jeevak Parpia studies low temperature physics, including</a:t>
            </a:r>
            <a:br/>
            <a:br/>
            <a:r>
              <a:t> * the physics of highly confined superfluid 3He</a:t>
            </a:r>
            <a:br/>
            <a:r>
              <a:t> * disordered superfluids</a:t>
            </a:r>
            <a:br/>
            <a:r>
              <a:t> * micro- and nano-mechanical resonators, their design, optimization, non-linear characteristics and the role of stress on these structures and graphene resonators</a:t>
            </a:r>
            <a:br/>
            <a:br/>
            <a:r>
              <a:t>Publications: http://parpia.lassp.cornell.edu/publications</a:t>
            </a:r>
            <a:br/>
            <a:br/>
            <a:r>
              <a:t># Sources</a:t>
            </a:r>
            <a:br/>
            <a:r>
              <a:t>http://parpia.lassp.cornell.edu/</a:t>
            </a:r>
            <a:br/>
            <a:r>
              <a:t>http://www.news.cornell.edu/stories/2017/03/jeevak-parpia-wins-low-temperature-physics-prize</a:t>
            </a:r>
            <a:br/>
            <a:br/>
            <a:r>
              <a:t># Photo</a:t>
            </a:r>
            <a:br/>
            <a:r>
              <a:t>http://physics.cornell.edu/sites/physics/files/Parpia_f_2.jpg</a:t>
            </a:r>
            <a:b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Jeevak Parpia</a:t>
            </a:r>
            <a:br/>
            <a:br/>
            <a:r>
              <a:t># Textbook</a:t>
            </a:r>
            <a:br/>
            <a:r>
              <a:t>Knight, Physics for Scientists and Engineers: A Strategic Approach with Modern Physics, 3rd Edition, Chapter 18 </a:t>
            </a:r>
            <a:br/>
            <a:r>
              <a:t>Knight, Physics for Scientists and Engineers: A Strategic Approach with Modern Physics, 3rd Edition, Chapter 37</a:t>
            </a:r>
            <a:br/>
            <a:br/>
            <a:r>
              <a:t># Description</a:t>
            </a:r>
            <a:br/>
            <a:r>
              <a:t>Chair, Department of Physics, Cornell University, Ithaca NY.</a:t>
            </a:r>
            <a:br/>
            <a:r>
              <a:t>Professor, Department of Physics, Cornell University</a:t>
            </a:r>
            <a:br/>
            <a:r>
              <a:t>Laboratory of Atomic and Solid State Physics</a:t>
            </a:r>
            <a:br/>
            <a:r>
              <a:t>“Professor of physics Jeevak Parpia, M.S. '77, Ph.D. '79, is one of three winners of the 2017 Fritz London Memorial Prize. The prize, administered by Duke University and awarded every three years, recognizes scientists who have made outstanding contributions to the field of low-temperature physics.”</a:t>
            </a:r>
            <a:br/>
            <a:br/>
            <a:r>
              <a:t>Jeevak Parpia studies low temperature physics, including</a:t>
            </a:r>
            <a:br/>
            <a:br/>
            <a:r>
              <a:t> * the physics of highly confined superfluid 3He</a:t>
            </a:r>
            <a:br/>
            <a:r>
              <a:t> * disordered superfluids</a:t>
            </a:r>
            <a:br/>
            <a:r>
              <a:t> * micro- and nano-mechanical resonators, their design, optimization, non-linear characteristics and the role of stress on these structures and graphene resonators</a:t>
            </a:r>
            <a:br/>
            <a:br/>
            <a:r>
              <a:t>Publications: http://parpia.lassp.cornell.edu/publications</a:t>
            </a:r>
            <a:br/>
            <a:br/>
            <a:r>
              <a:t># Sources</a:t>
            </a:r>
            <a:br/>
            <a:r>
              <a:t>http://parpia.lassp.cornell.edu/</a:t>
            </a:r>
            <a:br/>
            <a:r>
              <a:t>http://www.news.cornell.edu/stories/2017/03/jeevak-parpia-wins-low-temperature-physics-prize</a:t>
            </a:r>
            <a:br/>
            <a:br/>
            <a:r>
              <a:t># Photo</a:t>
            </a:r>
            <a:br/>
            <a:r>
              <a:t>http://physics.cornell.edu/sites/physics/files/Parpia_f_2.jpg</a:t>
            </a:r>
            <a:b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Tsung-Dao Lee  </a:t>
            </a:r>
            <a:br/>
            <a:r>
              <a:t>  </a:t>
            </a:r>
            <a:br/>
            <a:r>
              <a:t># Textbook  </a:t>
            </a:r>
            <a:br/>
            <a:r>
              <a:t>Knight, Physics for Scientists and Engineers: A Strategic Approach with Modern Physics, 3rd Edition, Chapter 42, Section 2</a:t>
            </a:r>
            <a:br/>
            <a:r>
              <a:t>  </a:t>
            </a:r>
            <a:br/>
            <a:r>
              <a:t># Contributors  </a:t>
            </a:r>
            <a:br/>
            <a:r>
              <a:t>Khai Nguyen  </a:t>
            </a:r>
            <a:br/>
            <a:r>
              <a:t>  </a:t>
            </a:r>
            <a:br/>
            <a:r>
              <a:t># Description  </a:t>
            </a:r>
            <a:br/>
            <a:r>
              <a:t>Tsung-Dao Lee is a Chinese-American physicist, known for his work on parity</a:t>
            </a:r>
            <a:br/>
            <a:r>
              <a:t>violation, the Lee Model, particle physics, relativistic heavy ion physics,</a:t>
            </a:r>
            <a:br/>
            <a:r>
              <a:t>nontopological solitons and soliton stars. He was a recipient of the 1957</a:t>
            </a:r>
            <a:br/>
            <a:r>
              <a:t>Nobel Prize in Physics at the age of 30. Lee conducted the majority of his</a:t>
            </a:r>
            <a:br/>
            <a:r>
              <a:t>life's research at Columbia University, where his first work was on a solvable</a:t>
            </a:r>
            <a:br/>
            <a:r>
              <a:t>model of quantum field theory known as the Lee Model. Later, he worked on the</a:t>
            </a:r>
            <a:br/>
            <a:r>
              <a:t>puzzle of K meson decay, through which he studied parity non-conservation in</a:t>
            </a:r>
            <a:br/>
            <a:r>
              <a:t>weak interactions. This work led to his winning the Nobel Prize in Physics. He</a:t>
            </a:r>
            <a:br/>
            <a:r>
              <a:t>was also very active in statistical mechanics, astrophysics, and a number of</a:t>
            </a:r>
            <a:br/>
            <a:r>
              <a:t>other disciplines.  </a:t>
            </a:r>
            <a:br/>
            <a:r>
              <a:t>  </a:t>
            </a:r>
            <a:br/>
            <a:r>
              <a:t># Sources  </a:t>
            </a:r>
            <a:br/>
            <a:r>
              <a:t>Lee, T. D., &amp; Yang, C. N. (1956). Question of parity conservation in weak</a:t>
            </a:r>
            <a:br/>
            <a:r>
              <a:t>interactions. Physical Review, 104(1), 254. Lee, T. D. (1981). Particle</a:t>
            </a:r>
            <a:br/>
            <a:r>
              <a:t>Physics and Introduction to Field Theory, Comtemporary Concepts in Physics</a:t>
            </a:r>
            <a:br/>
            <a:r>
              <a:t>Vol. 1. Harwood academic publishers. Lee, T. D., &amp; Yang, C. N. (1952).</a:t>
            </a:r>
            <a:br/>
            <a:r>
              <a:t>Statistical theory of equations of state and phase transitions. II. Lattice</a:t>
            </a:r>
            <a:br/>
            <a:r>
              <a:t>gas and Ising model. Physical Review, 87(3), 410. Yang, C. N., &amp; Lee, T. D.</a:t>
            </a:r>
            <a:br/>
            <a:r>
              <a:t>(1952). Statistical theory of equations of state and phase transitions. I.</a:t>
            </a:r>
            <a:br/>
            <a:r>
              <a:t>Theory of condensation. Physical Review, 87(3), 404.  </a:t>
            </a:r>
            <a:br/>
            <a:r>
              <a:t>  </a:t>
            </a:r>
            <a:br/>
            <a:r>
              <a:t># Photo  </a:t>
            </a:r>
            <a:br/>
            <a:r>
              <a:t>https://upload.wikimedia.org/wikipedia/commons/5/53/TD_Lee.jpg  </a:t>
            </a: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Subrahmanyan Chandrasekhar</a:t>
            </a:r>
            <a:br/>
            <a:br/>
            <a:r>
              <a:t># Textbook</a:t>
            </a:r>
            <a:br/>
            <a:r>
              <a:t>Knight, Physics for Scientists and Engineers: A Strategic Approach with Modern Physics, 3rd Edition, Chapter 13 </a:t>
            </a:r>
            <a:br/>
            <a:r>
              <a:t>Knight, Physics for Scientists and Engineers: A Strategic Approach with Modern Physics, 3rd Edition, Chapter 37</a:t>
            </a:r>
            <a:br/>
            <a:br/>
            <a:r>
              <a:t># Photo</a:t>
            </a:r>
            <a:br/>
            <a:r>
              <a:t>https://upload.wikimedia.org/wikipedia/en/3/3a/ChandraNobel.png</a:t>
            </a:r>
            <a:br/>
            <a:br/>
            <a:r>
              <a:t># Description</a:t>
            </a:r>
            <a:br/>
            <a:r>
              <a:t>Indian physicist, worked on wide range of astrophysical</a:t>
            </a:r>
            <a:br/>
            <a:r>
              <a:t>problems. Developed a theory about the structure of white dwarf stars,</a:t>
            </a:r>
            <a:br/>
            <a:r>
              <a:t>placed upper limit on mass of white dwarf stars.</a:t>
            </a:r>
            <a:br/>
            <a:b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Subrahmanyan Chandrasekhar</a:t>
            </a:r>
            <a:br/>
            <a:br/>
            <a:r>
              <a:t># Textbook</a:t>
            </a:r>
            <a:br/>
            <a:r>
              <a:t>Knight, Physics for Scientists and Engineers: A Strategic Approach with Modern Physics, 3rd Edition, Chapter 13 </a:t>
            </a:r>
            <a:br/>
            <a:r>
              <a:t>Knight, Physics for Scientists and Engineers: A Strategic Approach with Modern Physics, 3rd Edition, Chapter 37</a:t>
            </a:r>
            <a:br/>
            <a:br/>
            <a:r>
              <a:t># Photo</a:t>
            </a:r>
            <a:br/>
            <a:r>
              <a:t>https://upload.wikimedia.org/wikipedia/en/3/3a/ChandraNobel.png</a:t>
            </a:r>
            <a:br/>
            <a:br/>
            <a:r>
              <a:t># Description</a:t>
            </a:r>
            <a:br/>
            <a:r>
              <a:t>Indian physicist, worked on wide range of astrophysical</a:t>
            </a:r>
            <a:br/>
            <a:r>
              <a:t>problems. Developed a theory about the structure of white dwarf stars,</a:t>
            </a:r>
            <a:br/>
            <a:r>
              <a:t>placed upper limit on mass of white dwarf stars.</a:t>
            </a:r>
            <a:br/>
            <a:b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Bhāskara II</a:t>
            </a:r>
            <a:br/>
            <a:r>
              <a:t># Textbook</a:t>
            </a:r>
            <a:br/>
            <a:r>
              <a:t>Knight, Physics for Scientists and Engineers: A Strategic Approach with Modern Physics, 3rd Edition, Chapter 17, section 4</a:t>
            </a:r>
            <a:br/>
            <a:r>
              <a:t># Contributors</a:t>
            </a:r>
            <a:br/>
            <a:r>
              <a:t>Jacob Harris</a:t>
            </a:r>
            <a:br/>
            <a:br/>
            <a:r>
              <a:t># Description</a:t>
            </a:r>
            <a:br/>
            <a:r>
              <a:t>Bhāskara II was a 12th century Indian mathematician and astronomer. Among his many notable accomplishments, which include using differentials centuries before Newton “invented” calculus (Bhāskara II), Bhāskara II was one of the first to design a perpetual motion machine. The “Bhāskara wheel” has curved spokes filled with mercury, which flows downward in the direction of rotation, theoretically creating a shifting force to power perpetual rotation (Simanek 2010). Unfortunately, Bhāskara II didn’t account for the unbalancing effect of the mercury flow, which shifts the wheel’s center of mass and eventually disrupts rotation (Simanek). Bhāskara II’s design has remained a fascination for physicists and countless researchers have tried to optimize his design and create a truly perpetually rotating wheel.  All have failed (Simanek). Bhāskara II was instrumental is the development of Indian mathematics, and was honored in 1981 with an eponymous satellite (Bhāskara II).</a:t>
            </a:r>
            <a:br/>
            <a:br/>
            <a:r>
              <a:t># Sources</a:t>
            </a:r>
            <a:br/>
            <a:r>
              <a:t>“Bhāskara II.” Wikipedia: The Free Encyclopedia. Wikimedia Foundation, Inc. 22 July 2004. Web. Accessed 30 Sept. 2017. https://en.wikipedia.org/wiki/Bh%C4%81skara_II#Engineering</a:t>
            </a:r>
            <a:br/>
            <a:r>
              <a:t>Simanek, Donald. 2010. “The Shifting-Mass Overbalanced Wheel.” The Museum of Unworkable Devices, Lock Haven University. Accessed 30 Sept. 2017. http://www.lhup.edu/~dsimanek/museum/overbal.htm. </a:t>
            </a:r>
            <a:br/>
            <a:br/>
            <a:r>
              <a:t># Photo</a:t>
            </a:r>
            <a:br/>
            <a:r>
              <a:t>http://www.famousmathematicians.com/wp-content/uploads/2016/09/bhaskara-273x300.jpg</a:t>
            </a:r>
            <a:br/>
            <a:b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Shirley Ann Jackson</a:t>
            </a:r>
            <a:br/>
            <a:br/>
            <a:r>
              <a:t># Textbook</a:t>
            </a:r>
            <a:br/>
            <a:r>
              <a:t>Knight, Physics for Scientists and Engineers: A Strategic Approach with Modern Physics, 3rd Edition, Chapter 22, section 1</a:t>
            </a:r>
            <a:br/>
            <a:r>
              <a:t>Knight, Physics for Scientists and Engineers: A Strategic Approach with Modern Physics, 3rd Edition, Chapter 30</a:t>
            </a:r>
            <a:br/>
            <a:br/>
            <a:r>
              <a:t># Contributors</a:t>
            </a:r>
            <a:br/>
            <a:br/>
            <a:r>
              <a:t># Description</a:t>
            </a: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Shirley Ann Jackson</a:t>
            </a:r>
            <a:br/>
            <a:br/>
            <a:r>
              <a:t># Textbook</a:t>
            </a:r>
            <a:br/>
            <a:r>
              <a:t>Knight, Physics for Scientists and Engineers: A Strategic Approach with Modern Physics, 3rd Edition, Chapter 22, section 1</a:t>
            </a:r>
            <a:br/>
            <a:r>
              <a:t>Knight, Physics for Scientists and Engineers: A Strategic Approach with Modern Physics, 3rd Edition, Chapter 30</a:t>
            </a:r>
            <a:br/>
            <a:br/>
            <a:r>
              <a:t># Contributors</a:t>
            </a:r>
            <a:br/>
            <a:br/>
            <a:r>
              <a:t># Description</a:t>
            </a: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C.V. Raman  </a:t>
            </a:r>
            <a:br/>
            <a:r>
              <a:t>  </a:t>
            </a:r>
            <a:br/>
            <a:r>
              <a:t># Textbook  </a:t>
            </a:r>
            <a:br/>
            <a:r>
              <a:t>Knight, College Physics: A Strategic Approach, 2nd Edition, Chapter 18, section 1</a:t>
            </a:r>
            <a:br/>
            <a:r>
              <a:t>Knight, Physics for Scientists and Engineers: A Strategic Approach with Modern Physics, 3rd Edition, Chapter 22 </a:t>
            </a:r>
            <a:br/>
            <a:r>
              <a:t>Knight, Physics for Scientists and Engineers: A Strategic Approach with Modern Physics, 3rd Edition, Chapter 24</a:t>
            </a:r>
            <a:br/>
            <a:r>
              <a:t>  </a:t>
            </a:r>
            <a:br/>
            <a:r>
              <a:t># Contributors  </a:t>
            </a:r>
            <a:br/>
            <a:r>
              <a:t>  </a:t>
            </a:r>
            <a:br/>
            <a:r>
              <a:t># Description  </a:t>
            </a:r>
            <a:br/>
            <a:r>
              <a:t>Sir Chandrasekhara Venkata Raman was the first Indian Physicist to win the</a:t>
            </a:r>
            <a:br/>
            <a:r>
              <a:t>Novel prize for his work in light scattering. He was born on November 7th,</a:t>
            </a:r>
            <a:br/>
            <a:r>
              <a:t>1988 in Tamil Nadu. His father was a professor of physics and mathematics and</a:t>
            </a:r>
            <a:br/>
            <a:r>
              <a:t>his mother came from a family of scholars. In 1921, when he was returning to</a:t>
            </a:r>
            <a:br/>
            <a:r>
              <a:t>India from London, on the voyage, he became fascinated with the blue color of</a:t>
            </a:r>
            <a:br/>
            <a:r>
              <a:t>Mediterranean sea. He had some physics apparatus on him - a prism, a miniature</a:t>
            </a:r>
            <a:br/>
            <a:r>
              <a:t>spectroscope and a diffraction grating - which he used to prove that the sea</a:t>
            </a:r>
            <a:br/>
            <a:r>
              <a:t>was scattering sunlight by water molecule, which refutes Lord Rayleigh's</a:t>
            </a:r>
            <a:br/>
            <a:r>
              <a:t>explanation that the color of the sea is a reflection of the color of the sky.</a:t>
            </a:r>
            <a:br/>
            <a:r>
              <a:t>But Rayleigh argued that the blue color of the sky was caused by scattering of</a:t>
            </a:r>
            <a:br/>
            <a:r>
              <a:t>sunlight by the air molecules. From Raman's discovery, he was obsessed with</a:t>
            </a:r>
            <a:br/>
            <a:r>
              <a:t>the idea of light scattering. Analyzing the effect of scattering light by</a:t>
            </a:r>
            <a:br/>
            <a:r>
              <a:t>water was not easy, so Raman made visual observations of how scattered lights</a:t>
            </a:r>
            <a:br/>
            <a:r>
              <a:t>of different color passed through liquid. This visual observation is now</a:t>
            </a:r>
            <a:br/>
            <a:r>
              <a:t>called the Raman scattering and is the result of the Raman effect - the change</a:t>
            </a:r>
            <a:br/>
            <a:r>
              <a:t>in the wavelength of light that occurs when a light beam is deflected by</a:t>
            </a:r>
            <a:br/>
            <a:r>
              <a:t>molecules. Raman effect was an important discovery because after its</a:t>
            </a:r>
            <a:br/>
            <a:r>
              <a:t>discovery, physicists used this technique to study the vibration and rotation</a:t>
            </a:r>
            <a:br/>
            <a:r>
              <a:t>of molecules. By the late 1930s, the Raman effect was a principal method of</a:t>
            </a:r>
            <a:br/>
            <a:r>
              <a:t>chemical analysis because Raman spectroscopy could be easily used to solid,</a:t>
            </a:r>
            <a:br/>
            <a:r>
              <a:t>liquid, gas and aqueous solutions.</a:t>
            </a:r>
            <a:br/>
            <a:r>
              <a:t>  </a:t>
            </a:r>
            <a:br/>
            <a:r>
              <a:t># Sources  </a:t>
            </a:r>
            <a:br/>
            <a:r>
              <a:t>C.V. Raman The Raman Effect - Landmark. (n.d.). Retrieved from</a:t>
            </a:r>
            <a:br/>
            <a:r>
              <a:t>https://www.acs.org/content/acs/en/education/whatischemistry/landmarks/ramaneffect.html</a:t>
            </a:r>
            <a:br/>
            <a:br/>
            <a:r>
              <a:t>Home. (n.d.). Retrieved from https://www.famousscientists.org/c-v-raman/ Who</a:t>
            </a:r>
            <a:br/>
            <a:r>
              <a:t>is C.V. Raman? Everything You Need to Know. (n.d.). Retrieved from</a:t>
            </a:r>
            <a:br/>
            <a:r>
              <a:t>https://www.thefamouspeople.com/profiles/c-v-raman-5318.php  </a:t>
            </a:r>
            <a:br/>
            <a:r>
              <a:t>  </a:t>
            </a:r>
            <a:br/>
            <a:r>
              <a:t># Photo  </a:t>
            </a:r>
            <a:br/>
            <a:r>
              <a:t>https://www.thefamouspeople.com/profiles/images/c-v-raman-2.jpg</a:t>
            </a:r>
            <a:br/>
          </a:p>
        </p:txBody>
      </p:sp>
      <p:sp>
        <p:nvSpPr>
          <p:cNvPr id="4" name="Slide Number Placeholder 3"/>
          <p:cNvSpPr>
            <a:spLocks noGrp="1"/>
          </p:cNvSpPr>
          <p:nvPr>
            <p:ph type="sldNum" idx="5" sz="quarter"/>
          </p:nvPr>
        </p:nvSpPr>
        <p:spPr/>
      </p:sp>
    </p:spTree>
  </p:cSld>
  <p:clrMapOvr>
    <a:masterClrMapping/>
  </p:clrMapOvr>
</p:notes>
</file>

<file path=ppt/notesSlides/notesSlide3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Shirley Ann Jackson</a:t>
            </a:r>
            <a:br/>
            <a:br/>
            <a:r>
              <a:t># Textbook</a:t>
            </a:r>
            <a:br/>
            <a:r>
              <a:t>Knight, Physics for Scientists and Engineers: A Strategic Approach with Modern Physics, 3rd Edition, Chapter 22, section 1</a:t>
            </a:r>
            <a:br/>
            <a:r>
              <a:t>Knight, Physics for Scientists and Engineers: A Strategic Approach with Modern Physics, 3rd Edition, Chapter 30</a:t>
            </a:r>
            <a:br/>
            <a:br/>
            <a:r>
              <a:t># Contributors</a:t>
            </a:r>
            <a:br/>
            <a:br/>
            <a:r>
              <a:t># Description</a:t>
            </a: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3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Shirley Ann Jackson</a:t>
            </a:r>
            <a:br/>
            <a:br/>
            <a:r>
              <a:t># Textbook</a:t>
            </a:r>
            <a:br/>
            <a:r>
              <a:t>Knight, Physics for Scientists and Engineers: A Strategic Approach with Modern Physics, 3rd Edition, Chapter 22, section 1</a:t>
            </a:r>
            <a:br/>
            <a:r>
              <a:t>Knight, Physics for Scientists and Engineers: A Strategic Approach with Modern Physics, 3rd Edition, Chapter 30</a:t>
            </a:r>
            <a:br/>
            <a:br/>
            <a:r>
              <a:t># Contributors</a:t>
            </a:r>
            <a:br/>
            <a:br/>
            <a:r>
              <a:t># Description</a:t>
            </a: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3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Dr. Hadiyah Green  </a:t>
            </a:r>
            <a:br/>
            <a:r>
              <a:t>  </a:t>
            </a:r>
            <a:br/>
            <a:r>
              <a:t># Textbook  </a:t>
            </a:r>
            <a:br/>
            <a:r>
              <a:t>Knight, Physics for Scientists and Engineers: A Strategic Approach with Modern Physics, 3rd Edition, Chapter 41, Section 8</a:t>
            </a:r>
            <a:br/>
            <a:r>
              <a:t>  </a:t>
            </a:r>
            <a:br/>
            <a:r>
              <a:t># Textbook  </a:t>
            </a:r>
            <a:br/>
            <a:r>
              <a:t>  </a:t>
            </a:r>
            <a:br/>
            <a:r>
              <a:t>  </a:t>
            </a:r>
            <a:br/>
            <a:r>
              <a:t># Textbook  </a:t>
            </a:r>
            <a:br/>
            <a:r>
              <a:t>  </a:t>
            </a:r>
            <a:br/>
            <a:r>
              <a:t>  </a:t>
            </a:r>
            <a:br/>
            <a:r>
              <a:t># Contributors  </a:t>
            </a:r>
            <a:br/>
            <a:r>
              <a:t>Irving Barrera  </a:t>
            </a:r>
            <a:br/>
            <a:r>
              <a:t>  </a:t>
            </a:r>
            <a:br/>
            <a:r>
              <a:t># Description  </a:t>
            </a:r>
            <a:br/>
            <a:r>
              <a:t>The more I learn about the scientific community, the more I learn about the</a:t>
            </a:r>
            <a:br/>
            <a:r>
              <a:t>issues of sexism and racism affecting women and minorities wanting to do</a:t>
            </a:r>
            <a:br/>
            <a:r>
              <a:t>research. There is definitely a stigma against women and women of color</a:t>
            </a:r>
            <a:br/>
            <a:r>
              <a:t>wanting to do research at a professional level. Countless are the cases, of</a:t>
            </a:r>
            <a:br/>
            <a:r>
              <a:t>female scientists that have to choose between having a family and their</a:t>
            </a:r>
            <a:br/>
            <a:r>
              <a:t>professional careers, and smaller is the number of women of color that have a</a:t>
            </a:r>
            <a:br/>
            <a:r>
              <a:t>leadership position in the labs where they do research. For this reason, it is</a:t>
            </a:r>
            <a:br/>
            <a:r>
              <a:t>important to shed the light on inspiring women who are making major</a:t>
            </a:r>
            <a:br/>
            <a:r>
              <a:t>contributions to their fields because they are role models that future</a:t>
            </a:r>
            <a:br/>
            <a:r>
              <a:t>scientists can look up to. I found a scientist who is making groundbreaking</a:t>
            </a:r>
            <a:br/>
            <a:r>
              <a:t>discoveries in the field of lasers. Her name is Hadiyah Green and she is</a:t>
            </a:r>
            <a:br/>
            <a:r>
              <a:t>developing laser technologies to kill cancer cells. She earned her PhD in</a:t>
            </a:r>
            <a:br/>
            <a:r>
              <a:t>Physics from the University of Alabama Birmingham. After her closest relatives</a:t>
            </a:r>
            <a:br/>
            <a:r>
              <a:t>were diagnosed with cancer, she decided to use her background to develop</a:t>
            </a:r>
            <a:br/>
            <a:r>
              <a:t>lasers that selectively target cancer cells through the use of nanoparticles.</a:t>
            </a:r>
            <a:br/>
            <a:r>
              <a:t>She has tested her treatment on mice and has obtained promising results. In</a:t>
            </a:r>
            <a:br/>
            <a:r>
              <a:t>the future, she hopes to advance her research to make it useful for humans.  </a:t>
            </a:r>
            <a:br/>
            <a:r>
              <a:t>  </a:t>
            </a:r>
            <a:br/>
            <a:r>
              <a:t># Sources  </a:t>
            </a:r>
            <a:br/>
            <a:r>
              <a:t>https://womenintheworld.com/2016/01/09/black-female-physicist-pioneers-</a:t>
            </a:r>
            <a:br/>
            <a:r>
              <a:t>technology-that-kills-cancer-cells-with-lasers/?refresh  </a:t>
            </a:r>
            <a:br/>
            <a:r>
              <a:t>  </a:t>
            </a:r>
            <a:br/>
            <a:r>
              <a:t># Photo  </a:t>
            </a:r>
            <a:br/>
            <a:r>
              <a:t>http://www.msm.edu/_resources/MSMimages/FacultyDirectoryImages/Physiology/HadiyahNGreen.jpg</a:t>
            </a:r>
            <a:br/>
            <a:br/>
          </a:p>
        </p:txBody>
      </p:sp>
      <p:sp>
        <p:nvSpPr>
          <p:cNvPr id="4" name="Slide Number Placeholder 3"/>
          <p:cNvSpPr>
            <a:spLocks noGrp="1"/>
          </p:cNvSpPr>
          <p:nvPr>
            <p:ph type="sldNum" idx="5" sz="quarter"/>
          </p:nvPr>
        </p:nvSpPr>
        <p:spPr/>
      </p:sp>
    </p:spTree>
  </p:cSld>
  <p:clrMapOvr>
    <a:masterClrMapping/>
  </p:clrMapOvr>
</p:notes>
</file>

<file path=ppt/notesSlides/notesSlide3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Garrett Morgan</a:t>
            </a:r>
            <a:br/>
            <a:br/>
            <a:r>
              <a:t># Textbook</a:t>
            </a:r>
            <a:br/>
            <a:r>
              <a:t>Knight, Physics for Scientists and Engineers: A Strategic Approach with Modern Physics, 3rd Edition, Chapter 15 </a:t>
            </a:r>
            <a:br/>
            <a:r>
              <a:t>Knight, Physics for Scientists and Engineers: A Strategic Approach with Modern Physics, 3rd Edition, Chapter 30</a:t>
            </a:r>
            <a:br/>
            <a:br/>
            <a:r>
              <a:t># Description</a:t>
            </a:r>
            <a:br/>
            <a:r>
              <a:t>Invented the smoke mask, which uses many mechanisms studied in physics</a:t>
            </a:r>
            <a:br/>
            <a:r>
              <a:t>like gas separation depending on density. He also used electricity to</a:t>
            </a:r>
            <a:br/>
            <a:r>
              <a:t>invent electric traffic signals in Cleveland.</a:t>
            </a:r>
            <a:br/>
            <a:br/>
            <a:r>
              <a:t># Photo</a:t>
            </a:r>
            <a:br/>
            <a:r>
              <a:t>https://upload.wikimedia.org/wikipedia/en/f/f7/Garrett_Morgan.gif</a:t>
            </a:r>
            <a:br/>
          </a:p>
        </p:txBody>
      </p:sp>
      <p:sp>
        <p:nvSpPr>
          <p:cNvPr id="4" name="Slide Number Placeholder 3"/>
          <p:cNvSpPr>
            <a:spLocks noGrp="1"/>
          </p:cNvSpPr>
          <p:nvPr>
            <p:ph type="sldNum" idx="5" sz="quarter"/>
          </p:nvPr>
        </p:nvSpPr>
        <p:spPr/>
      </p:sp>
    </p:spTree>
  </p:cSld>
  <p:clrMapOvr>
    <a:masterClrMapping/>
  </p:clrMapOvr>
</p:notes>
</file>

<file path=ppt/notesSlides/notesSlide3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Garrett Morgan</a:t>
            </a:r>
            <a:br/>
            <a:br/>
            <a:r>
              <a:t># Textbook</a:t>
            </a:r>
            <a:br/>
            <a:r>
              <a:t>Knight, Physics for Scientists and Engineers: A Strategic Approach with Modern Physics, 3rd Edition, Chapter 15 </a:t>
            </a:r>
            <a:br/>
            <a:r>
              <a:t>Knight, Physics for Scientists and Engineers: A Strategic Approach with Modern Physics, 3rd Edition, Chapter 30</a:t>
            </a:r>
            <a:br/>
            <a:br/>
            <a:r>
              <a:t># Description</a:t>
            </a:r>
            <a:br/>
            <a:r>
              <a:t>Invented the smoke mask, which uses many mechanisms studied in physics</a:t>
            </a:r>
            <a:br/>
            <a:r>
              <a:t>like gas separation depending on density. He also used electricity to</a:t>
            </a:r>
            <a:br/>
            <a:r>
              <a:t>invent electric traffic signals in Cleveland.</a:t>
            </a:r>
            <a:br/>
            <a:br/>
            <a:r>
              <a:t># Photo</a:t>
            </a:r>
            <a:br/>
            <a:r>
              <a:t>https://upload.wikimedia.org/wikipedia/en/f/f7/Garrett_Morgan.gif</a:t>
            </a:r>
            <a:br/>
          </a:p>
        </p:txBody>
      </p:sp>
      <p:sp>
        <p:nvSpPr>
          <p:cNvPr id="4" name="Slide Number Placeholder 3"/>
          <p:cNvSpPr>
            <a:spLocks noGrp="1"/>
          </p:cNvSpPr>
          <p:nvPr>
            <p:ph type="sldNum" idx="5" sz="quarter"/>
          </p:nvPr>
        </p:nvSpPr>
        <p:spPr/>
      </p:sp>
    </p:spTree>
  </p:cSld>
  <p:clrMapOvr>
    <a:masterClrMapping/>
  </p:clrMapOvr>
</p:notes>
</file>

<file path=ppt/notesSlides/notesSlide3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Ilesanmi Adesida</a:t>
            </a:r>
            <a:br/>
            <a:br/>
            <a:r>
              <a:t># Textbook</a:t>
            </a:r>
            <a:br/>
            <a:r>
              <a:t>Knight, 2nd Edition, Chapter 22, Sections 1 &amp; 5  </a:t>
            </a:r>
            <a:br/>
            <a:r>
              <a:t>Knight, Physics for Scientists and Engineers: A Strategic Approach with Modern Physics, 3rd Edition, Chapter 30</a:t>
            </a:r>
            <a:br/>
            <a:br/>
            <a:r>
              <a:t># Description</a:t>
            </a:r>
            <a:br/>
            <a:br/>
            <a:r>
              <a:t>Ilesanmi Adesida is a physicist of Nigerian descent who is currently</a:t>
            </a:r>
            <a:br/>
            <a:r>
              <a:t>the provost at Nazarbayev University in Kazakhstan (“Ilesanmi</a:t>
            </a:r>
            <a:br/>
            <a:r>
              <a:t>Adesida”). Adesida is an expert in the processing of semiconductors</a:t>
            </a:r>
            <a:br/>
            <a:r>
              <a:t>and other materials at the nanometer-scale level and in high- speed</a:t>
            </a:r>
            <a:br/>
            <a:r>
              <a:t>field-effect transistors, which are found in cell phones (“Ilesanmi</a:t>
            </a:r>
            <a:br/>
            <a:r>
              <a:t>Adesida”). While he was a professor at the University of Illinois at</a:t>
            </a:r>
            <a:br/>
            <a:r>
              <a:t>Urbana-Champaign, he and his students worked on these transistors in</a:t>
            </a:r>
            <a:br/>
            <a:r>
              <a:t>cell phones and other electronic devices by developing devices in the</a:t>
            </a:r>
            <a:br/>
            <a:r>
              <a:t>key materials such as indium phosphide, silicon carbide, and gallium</a:t>
            </a:r>
            <a:br/>
            <a:r>
              <a:t>nitride used in high- performance wireless applications (“Ilesanmi</a:t>
            </a:r>
            <a:br/>
            <a:r>
              <a:t>Adesida”, “Who are the Black Physicists”). His other activities center</a:t>
            </a:r>
            <a:br/>
            <a:r>
              <a:t>on studying dislocations in gallium nitride using photoelectrochemical</a:t>
            </a:r>
            <a:br/>
            <a:r>
              <a:t>etching and investigating high speed field-effect transistors in</a:t>
            </a:r>
            <a:br/>
            <a:r>
              <a:t>various chemical structures (“Who are the Black Physicists”).</a:t>
            </a:r>
            <a:br/>
            <a:br/>
            <a:r>
              <a:t>  </a:t>
            </a:r>
            <a:br/>
            <a:r>
              <a:t># Sources</a:t>
            </a:r>
            <a:br/>
            <a:r>
              <a:t>“Ilesanmi Adesida.” Wikipedia: The Free Encyclopedia. Wikimedia Foundation,</a:t>
            </a:r>
            <a:br/>
            <a:r>
              <a:t>Inc. 2  </a:t>
            </a:r>
            <a:br/>
            <a:r>
              <a:t>September 2017. Web. 5 October 2017.  </a:t>
            </a:r>
            <a:br/>
            <a:r>
              <a:t>Williams, Scott. “Who Are the Black Physicists.” Ilesanmi Adesida - Computer  </a:t>
            </a:r>
            <a:br/>
            <a:r>
              <a:t>Scientist, Physicist of the African Diaspora, State University of New York at</a:t>
            </a:r>
            <a:br/>
            <a:r>
              <a:t>Buffalo, 25  </a:t>
            </a:r>
            <a:br/>
            <a:r>
              <a:t>May 1997,  </a:t>
            </a:r>
            <a:br/>
            <a:br/>
            <a:r>
              <a:t># Photo</a:t>
            </a:r>
            <a:br/>
            <a:r>
              <a:t>http://www.math.buffalo.edu/mad/PIX2/ilesanmi_adesida3.jpg</a:t>
            </a:r>
            <a:br/>
          </a:p>
        </p:txBody>
      </p:sp>
      <p:sp>
        <p:nvSpPr>
          <p:cNvPr id="4" name="Slide Number Placeholder 3"/>
          <p:cNvSpPr>
            <a:spLocks noGrp="1"/>
          </p:cNvSpPr>
          <p:nvPr>
            <p:ph type="sldNum" idx="5" sz="quarter"/>
          </p:nvPr>
        </p:nvSpPr>
        <p:spPr/>
      </p:sp>
    </p:spTree>
  </p:cSld>
  <p:clrMapOvr>
    <a:masterClrMapping/>
  </p:clrMapOvr>
</p:notes>
</file>

<file path=ppt/notesSlides/notesSlide3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Chien-Shiung Wu</a:t>
            </a:r>
            <a:br/>
            <a:r>
              <a:t># Textbook</a:t>
            </a:r>
            <a:br/>
            <a:r>
              <a:t>Knight, Physics for Scientists and Engineers: A Strategic Approach with Modern Physics, 3rd Edition, Chapter 42, Section 2</a:t>
            </a:r>
            <a:br/>
            <a:r>
              <a:t>Knight, 2nd edition, Chapter 30 (Nuclear Physics), section 5</a:t>
            </a:r>
            <a:br/>
            <a:r>
              <a:t># Contributors</a:t>
            </a:r>
            <a:br/>
            <a:r>
              <a:t>Khyrul Khan</a:t>
            </a:r>
            <a:br/>
            <a:r>
              <a:t>Chien-Shiung Wu</a:t>
            </a:r>
            <a:br/>
            <a:br/>
            <a:r>
              <a:t># Description</a:t>
            </a:r>
            <a:br/>
            <a:r>
              <a:t>Chien-Shiung Wu (1912-1997) was a Chinese-American experimental physicist who made significant contributions in the field of nuclear physics1 (Wikipedia). Wu worked on the infamous Manhattan Project where she developed the process of separating uranium metal to uranium-235 and uranium-238 by gaseous diffusion1 (Wikipedia). Her work was credited to contradict the hypothetical Law of Conservation of Parity, which at the time was a well-established law and basically entailed a very complicated way of proving the idea of symmetry, where particles that are mirror images of each other will act in identical ways3 (ListVerse). Her experiments were incredibly significant in that she was able to show that one particle was more likely to eject an electron than the other and they were therefore not symmetrical and that observation overturned a 30-year belief and shattered the conservation of parity law3 (ListVerse). The discovery of parity violation was a major contribution to particle physics and the development of the Standard Model which is a paradigm of the modern quantum field theory2 (Wikipedia). It is little wonder that Wu is now hailed as “The First Lady of Physics” and the “Chinese Marie Curie”1(Wikipedia). However, unfortunately, like many of her contemporary female scientists, Wu’s work was discredited and her male co-workers Lee and Yang got awarded the Nobel Prize for Physics for ‘her’ experiment3 (ListVerse). In fact, she received no mention or credit for her significant contribution to the project until 1978, when she was awarded the inaugural Wolf Prize for Physics two decades after her ground-breaking experiment1(Wikipedia).</a:t>
            </a:r>
            <a:br/>
            <a:br/>
            <a:r>
              <a:t>[Commentary from a second student:]</a:t>
            </a:r>
            <a:br/>
            <a:br/>
            <a:r>
              <a:t>Wu was born in 1912. She got her B.E. from the National Central University of</a:t>
            </a:r>
            <a:br/>
            <a:r>
              <a:t>Nanking, China. She then got her Ph.D from University of California, Berkeley.</a:t>
            </a:r>
            <a:br/>
            <a:r>
              <a:t>Wu disproved the law of conservation of parity. She found that parity was not</a:t>
            </a:r>
            <a:br/>
            <a:r>
              <a:t>conserved in nuclear beta decay. She has many other achievements, such as</a:t>
            </a:r>
            <a:br/>
            <a:r>
              <a:t>working on the Manhattan Project and helped in the development of a more</a:t>
            </a:r>
            <a:br/>
            <a:r>
              <a:t>sensitive Geiger counter.  </a:t>
            </a:r>
            <a:br/>
            <a:br/>
            <a:br/>
            <a:r>
              <a:t># Sources</a:t>
            </a:r>
            <a:br/>
            <a:r>
              <a:t>Chien-Shiung Wu. Wikipedia. The Free Encyclopedia. Wikimedia Foundation, Inc. 20 September 2017. Web. 06 October 2017. https://en.wikipedia.org/wiki/Chien-Shiung_Wu</a:t>
            </a:r>
            <a:br/>
            <a:r>
              <a:t>Standard Model. Wikipedia. The Free Encyclopedia. Wikimedia Foundation, Inc. 16 September 2017. Web. 06 October 2017. https://en.wikipedia.org/wiki/Standard_Model</a:t>
            </a:r>
            <a:br/>
            <a:r>
              <a:t>10 Groundbreaking Women Scientists Written Off By History. Shelby Hoebee. October 14, 2013. ListVerse. http://listverse.com/2013/10/14/10-groundbreaking-women-scientists-written-off-by-history/. Accessed 06 October 2017.</a:t>
            </a:r>
            <a:br/>
            <a:br/>
            <a:r>
              <a:t>Johnson, L. (2018). CWP at physics.UCLA.edu // Chien-Shiung Wu.</a:t>
            </a:r>
            <a:br/>
            <a:r>
              <a:t>Cwp.library.ucla.edu. Retrieved 21 February 2018, from</a:t>
            </a:r>
            <a:br/>
            <a:r>
              <a:t>http://cwp.library.ucla.edu/Phase2/Wu,_Chien_Shiung@841234567.html Parity |</a:t>
            </a:r>
            <a:br/>
            <a:r>
              <a:t>particle physics. (2018). Encyclopedia Britannica. Retrieved 21 February 2018,</a:t>
            </a:r>
            <a:br/>
            <a:r>
              <a:t>from https://www.britannica.com/science/parity-particle-physics  </a:t>
            </a:r>
            <a:br/>
            <a:br/>
            <a:r>
              <a:t># Photo</a:t>
            </a:r>
            <a:br/>
            <a:r>
              <a:t>http://www.history.com/images/media/slideshow/women-in-science-and-health/chien-shiung-wu.jpg</a:t>
            </a:r>
            <a:br/>
            <a:r>
              <a:t>http://www.uwastudentguild.com/wp-content/uploads/2017/03/20-Chien-Shiung-Wu.jpeg</a:t>
            </a:r>
            <a:br/>
          </a:p>
        </p:txBody>
      </p:sp>
      <p:sp>
        <p:nvSpPr>
          <p:cNvPr id="4" name="Slide Number Placeholder 3"/>
          <p:cNvSpPr>
            <a:spLocks noGrp="1"/>
          </p:cNvSpPr>
          <p:nvPr>
            <p:ph type="sldNum" idx="5" sz="quarter"/>
          </p:nvPr>
        </p:nvSpPr>
        <p:spPr/>
      </p:sp>
    </p:spTree>
  </p:cSld>
  <p:clrMapOvr>
    <a:masterClrMapping/>
  </p:clrMapOvr>
</p:notes>
</file>

<file path=ppt/notesSlides/notesSlide3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Chien-Shiung Wu</a:t>
            </a:r>
            <a:br/>
            <a:r>
              <a:t># Textbook</a:t>
            </a:r>
            <a:br/>
            <a:r>
              <a:t>Knight, Physics for Scientists and Engineers: A Strategic Approach with Modern Physics, 3rd Edition, Chapter 42, Section 2</a:t>
            </a:r>
            <a:br/>
            <a:r>
              <a:t>Knight, 2nd edition, Chapter 30 (Nuclear Physics), section 5</a:t>
            </a:r>
            <a:br/>
            <a:r>
              <a:t># Contributors</a:t>
            </a:r>
            <a:br/>
            <a:r>
              <a:t>Khyrul Khan</a:t>
            </a:r>
            <a:br/>
            <a:r>
              <a:t>Chien-Shiung Wu</a:t>
            </a:r>
            <a:br/>
            <a:br/>
            <a:r>
              <a:t># Description</a:t>
            </a:r>
            <a:br/>
            <a:r>
              <a:t>Chien-Shiung Wu (1912-1997) was a Chinese-American experimental physicist who made significant contributions in the field of nuclear physics1 (Wikipedia). Wu worked on the infamous Manhattan Project where she developed the process of separating uranium metal to uranium-235 and uranium-238 by gaseous diffusion1 (Wikipedia). Her work was credited to contradict the hypothetical Law of Conservation of Parity, which at the time was a well-established law and basically entailed a very complicated way of proving the idea of symmetry, where particles that are mirror images of each other will act in identical ways3 (ListVerse). Her experiments were incredibly significant in that she was able to show that one particle was more likely to eject an electron than the other and they were therefore not symmetrical and that observation overturned a 30-year belief and shattered the conservation of parity law3 (ListVerse). The discovery of parity violation was a major contribution to particle physics and the development of the Standard Model which is a paradigm of the modern quantum field theory2 (Wikipedia). It is little wonder that Wu is now hailed as “The First Lady of Physics” and the “Chinese Marie Curie”1(Wikipedia). However, unfortunately, like many of her contemporary female scientists, Wu’s work was discredited and her male co-workers Lee and Yang got awarded the Nobel Prize for Physics for ‘her’ experiment3 (ListVerse). In fact, she received no mention or credit for her significant contribution to the project until 1978, when she was awarded the inaugural Wolf Prize for Physics two decades after her ground-breaking experiment1(Wikipedia).</a:t>
            </a:r>
            <a:br/>
            <a:br/>
            <a:r>
              <a:t>[Commentary from a second student:]</a:t>
            </a:r>
            <a:br/>
            <a:br/>
            <a:r>
              <a:t>Wu was born in 1912. She got her B.E. from the National Central University of</a:t>
            </a:r>
            <a:br/>
            <a:r>
              <a:t>Nanking, China. She then got her Ph.D from University of California, Berkeley.</a:t>
            </a:r>
            <a:br/>
            <a:r>
              <a:t>Wu disproved the law of conservation of parity. She found that parity was not</a:t>
            </a:r>
            <a:br/>
            <a:r>
              <a:t>conserved in nuclear beta decay. She has many other achievements, such as</a:t>
            </a:r>
            <a:br/>
            <a:r>
              <a:t>working on the Manhattan Project and helped in the development of a more</a:t>
            </a:r>
            <a:br/>
            <a:r>
              <a:t>sensitive Geiger counter.  </a:t>
            </a:r>
            <a:br/>
            <a:br/>
            <a:br/>
            <a:r>
              <a:t># Sources</a:t>
            </a:r>
            <a:br/>
            <a:r>
              <a:t>Chien-Shiung Wu. Wikipedia. The Free Encyclopedia. Wikimedia Foundation, Inc. 20 September 2017. Web. 06 October 2017. https://en.wikipedia.org/wiki/Chien-Shiung_Wu</a:t>
            </a:r>
            <a:br/>
            <a:r>
              <a:t>Standard Model. Wikipedia. The Free Encyclopedia. Wikimedia Foundation, Inc. 16 September 2017. Web. 06 October 2017. https://en.wikipedia.org/wiki/Standard_Model</a:t>
            </a:r>
            <a:br/>
            <a:r>
              <a:t>10 Groundbreaking Women Scientists Written Off By History. Shelby Hoebee. October 14, 2013. ListVerse. http://listverse.com/2013/10/14/10-groundbreaking-women-scientists-written-off-by-history/. Accessed 06 October 2017.</a:t>
            </a:r>
            <a:br/>
            <a:br/>
            <a:r>
              <a:t>Johnson, L. (2018). CWP at physics.UCLA.edu // Chien-Shiung Wu.</a:t>
            </a:r>
            <a:br/>
            <a:r>
              <a:t>Cwp.library.ucla.edu. Retrieved 21 February 2018, from</a:t>
            </a:r>
            <a:br/>
            <a:r>
              <a:t>http://cwp.library.ucla.edu/Phase2/Wu,_Chien_Shiung@841234567.html Parity |</a:t>
            </a:r>
            <a:br/>
            <a:r>
              <a:t>particle physics. (2018). Encyclopedia Britannica. Retrieved 21 February 2018,</a:t>
            </a:r>
            <a:br/>
            <a:r>
              <a:t>from https://www.britannica.com/science/parity-particle-physics  </a:t>
            </a:r>
            <a:br/>
            <a:br/>
            <a:r>
              <a:t># Photo</a:t>
            </a:r>
            <a:br/>
            <a:r>
              <a:t>http://www.history.com/images/media/slideshow/women-in-science-and-health/chien-shiung-wu.jpg</a:t>
            </a:r>
            <a:br/>
            <a:r>
              <a:t>http://www.uwastudentguild.com/wp-content/uploads/2017/03/20-Chien-Shiung-Wu.jpeg</a:t>
            </a:r>
            <a:br/>
          </a:p>
        </p:txBody>
      </p:sp>
      <p:sp>
        <p:nvSpPr>
          <p:cNvPr id="4" name="Slide Number Placeholder 3"/>
          <p:cNvSpPr>
            <a:spLocks noGrp="1"/>
          </p:cNvSpPr>
          <p:nvPr>
            <p:ph type="sldNum" idx="5" sz="quarter"/>
          </p:nvPr>
        </p:nvSpPr>
        <p:spPr/>
      </p:sp>
    </p:spTree>
  </p:cSld>
  <p:clrMapOvr>
    <a:masterClrMapping/>
  </p:clrMapOvr>
</p:notes>
</file>

<file path=ppt/notesSlides/notesSlide3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Ronald McNair  </a:t>
            </a:r>
            <a:br/>
            <a:r>
              <a:t>  </a:t>
            </a:r>
            <a:br/>
            <a:r>
              <a:t># Textbook  </a:t>
            </a:r>
            <a:br/>
            <a:r>
              <a:t>Knight, Physics for Scientists and Engineers: A Strategic Approach with Modern Physics, 3rd Edition, chapter 6, section 6</a:t>
            </a:r>
            <a:br/>
            <a:r>
              <a:t>  </a:t>
            </a:r>
            <a:br/>
            <a:r>
              <a:t># Description  </a:t>
            </a:r>
            <a:br/>
            <a:r>
              <a:t>McNair was an American physicist and an astronaut for NASA. He only lived</a:t>
            </a:r>
            <a:br/>
            <a:r>
              <a:t>until the age of 36, for he died during the launch of the Space Shuttle</a:t>
            </a:r>
            <a:br/>
            <a:r>
              <a:t>Challenger in 1986. He received his bachelors from North Carolina A &amp; T State,</a:t>
            </a:r>
            <a:br/>
            <a:r>
              <a:t>and received doctorates from MIT, NC A&amp;T State, Morris College and Univ. or</a:t>
            </a:r>
            <a:br/>
            <a:r>
              <a:t>South Carolina. McNair was a 5th degree black belt in karate and a performing</a:t>
            </a:r>
            <a:br/>
            <a:r>
              <a:t>Jazz saxophonist.</a:t>
            </a:r>
            <a:br/>
            <a:r>
              <a:t>  </a:t>
            </a:r>
            <a:br/>
            <a:r>
              <a:t># Sources </a:t>
            </a:r>
            <a:br/>
            <a:r>
              <a:t>Biographical Data of Ronald E. McNair. (2003, December). Retrieved February</a:t>
            </a:r>
            <a:br/>
            <a:r>
              <a:t>20, 2018, from https://www.jsc.nasa.gov/Bios/htmlbios/mcnair.html  </a:t>
            </a:r>
            <a:br/>
            <a:r>
              <a:t>  </a:t>
            </a:r>
            <a:br/>
            <a:r>
              <a:t># Photo  </a:t>
            </a:r>
            <a:br/>
            <a:r>
              <a:t>https://upload.wikimedia.org/wikipedia/commons/a/a1/Ronald_mcnair.jpg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3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Nikta Fakhri</a:t>
            </a:r>
            <a:br/>
            <a:br/>
            <a:r>
              <a:t># Textbook</a:t>
            </a:r>
            <a:br/>
            <a:r>
              <a:t>Knight, Physics for Scientists and Engineers: A Strategic Approach with Modern Physics, 3rd Edition, Chapter 18</a:t>
            </a:r>
            <a:br/>
            <a:br/>
            <a:r>
              <a:t># Description</a:t>
            </a:r>
            <a:br/>
            <a:r>
              <a:t>Nikta Fakhri joined the MIT Physics Department as an Assistant Professor in January 2015. She completed her undergraduate degree at Sharif University of Technology, Tehran, Iran and her PhD at Rice University. She was a Human Frontier Science Program postdoctoral fellow at Georg-August-Universistät in Göttingen, Germany before joining MIT.</a:t>
            </a:r>
            <a:br/>
            <a:br/>
            <a:r>
              <a:t># Sources</a:t>
            </a:r>
            <a:br/>
            <a:r>
              <a:t>http://web.mit.edu/physics/people/faculty/fakhri_nikta.html</a:t>
            </a:r>
            <a:br/>
            <a:br/>
            <a:r>
              <a:t># Photo</a:t>
            </a:r>
            <a:br/>
            <a:r>
              <a:t>http://web.mit.edu/physics/images/faculty/fakhri_nikta.jpg</a:t>
            </a:r>
            <a:b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E. C. George Sudarshan</a:t>
            </a:r>
            <a:br/>
            <a:r>
              <a:t>  </a:t>
            </a:r>
            <a:br/>
            <a:r>
              <a:t># Textbook  </a:t>
            </a:r>
            <a:br/>
            <a:r>
              <a:t>Knight, College Physics: A Strategic Approach, 2nd Edition, Chapter 27, Nuclear Fission</a:t>
            </a:r>
            <a:br/>
            <a:r>
              <a:t>Knight, Physics for Scientists and Engineers: A Strategic Approach with Modern Physics, 3rd Edition, Chapter 37</a:t>
            </a:r>
            <a:br/>
            <a:r>
              <a:t>Knight, Physics for Scientists and Engineers: A Strategic Approach with Modern Physics, 3rd Edition, Chapter 42 </a:t>
            </a:r>
            <a:br/>
            <a:br/>
            <a:r>
              <a:t># Contributors  </a:t>
            </a:r>
            <a:br/>
            <a:r>
              <a:t>  </a:t>
            </a:r>
            <a:br/>
            <a:r>
              <a:t># Description  </a:t>
            </a:r>
            <a:br/>
            <a:r>
              <a:t>E. C. George Sudarshan is a theoretical physicist born in Pallam, Kerala. He</a:t>
            </a:r>
            <a:br/>
            <a:r>
              <a:t>has made significant contributions such as proposing the theory of V-A</a:t>
            </a:r>
            <a:br/>
            <a:r>
              <a:t>WeakForce which is central to radioactive decay and nuclear fission.</a:t>
            </a:r>
            <a:br/>
            <a:r>
              <a:t>Controversially, he was not awarded a Nobel Prize for his work on quantum</a:t>
            </a:r>
            <a:br/>
            <a:r>
              <a:t>optics (Sudharshan-Glauber representation), while Glauber received recognition</a:t>
            </a:r>
            <a:br/>
            <a:r>
              <a:t>for it in 2005.  </a:t>
            </a:r>
            <a:br/>
            <a:r>
              <a:t>  </a:t>
            </a:r>
            <a:br/>
            <a:r>
              <a:t># Sources  </a:t>
            </a:r>
            <a:br/>
            <a:r>
              <a:t>E. C. George Sudarshan. (2018, February 20). Retrieved February 20, 2018, from</a:t>
            </a:r>
            <a:br/>
            <a:r>
              <a:t>https://en.wikipedia.org/wiki/E._C._George_Sudarshan  </a:t>
            </a:r>
            <a:br/>
            <a:r>
              <a:t>  </a:t>
            </a:r>
            <a:br/>
            <a:r>
              <a:t># Photo  </a:t>
            </a:r>
            <a:br/>
            <a:r>
              <a:t>http://dftuz.unizar.es/sudarshan/gsphoto.jpg</a:t>
            </a:r>
            <a:br/>
            <a:br/>
          </a:p>
        </p:txBody>
      </p:sp>
      <p:sp>
        <p:nvSpPr>
          <p:cNvPr id="4" name="Slide Number Placeholder 3"/>
          <p:cNvSpPr>
            <a:spLocks noGrp="1"/>
          </p:cNvSpPr>
          <p:nvPr>
            <p:ph type="sldNum" idx="5" sz="quarter"/>
          </p:nvPr>
        </p:nvSpPr>
        <p:spPr/>
      </p:sp>
    </p:spTree>
  </p:cSld>
  <p:clrMapOvr>
    <a:masterClrMapping/>
  </p:clrMapOvr>
</p:notes>
</file>

<file path=ppt/notesSlides/notesSlide4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Emmy Noether</a:t>
            </a:r>
            <a:br/>
            <a:br/>
            <a:r>
              <a:t># Textbook</a:t>
            </a:r>
            <a:br/>
            <a:r>
              <a:t>Knight, Physics for Scientists and Engineers: A Strategic Approach with Modern Physics, 3rd Edition, Chapter 9</a:t>
            </a:r>
            <a:br/>
            <a:r>
              <a:t>Knight, Physics for Scientists and Engineers: A Strategic Approach with Modern Physics, 3rd Edition, Chapter 10 </a:t>
            </a:r>
            <a:br/>
            <a:br/>
            <a:r>
              <a:t># Contributor</a:t>
            </a:r>
            <a:br/>
            <a:r>
              <a:t>Mai Hoang</a:t>
            </a:r>
            <a:br/>
            <a:br/>
            <a:r>
              <a:t># Description</a:t>
            </a:r>
            <a:br/>
            <a:br/>
            <a:r>
              <a:t>Amalie Emmy Noether was a German mathematician and physicist known for her</a:t>
            </a:r>
            <a:br/>
            <a:r>
              <a:t>landmark contributions to abstract algebra and theoretical physics. One of her</a:t>
            </a:r>
            <a:br/>
            <a:r>
              <a:t>most remarkable discoveries in physics was Noether's theorem. The theorem</a:t>
            </a:r>
            <a:br/>
            <a:r>
              <a:t>states that every differentiable symmetry of the action of a physical system</a:t>
            </a:r>
            <a:br/>
            <a:r>
              <a:t>has a corresponding conservation law. In 1915, Noether was helping two other</a:t>
            </a:r>
            <a:br/>
            <a:r>
              <a:t>scientists, David Hilbert and Felix Klein, to understand Albert Einstein's</a:t>
            </a:r>
            <a:br/>
            <a:r>
              <a:t>general relativity theory when she proved Noether's first theorem. Upon</a:t>
            </a:r>
            <a:br/>
            <a:r>
              <a:t>receiving her work, Einstein wrote to Hilbert: "Yesterday I received from Miss</a:t>
            </a:r>
            <a:br/>
            <a:r>
              <a:t>Noether a very interesting paper... I'm impressed that such things can be</a:t>
            </a:r>
            <a:br/>
            <a:r>
              <a:t>understood in such a general way. The old guard at Göttingen should take some</a:t>
            </a:r>
            <a:br/>
            <a:r>
              <a:t>lessons from Miss Noether! She seems to know her stuff."</a:t>
            </a:r>
            <a:br/>
            <a:br/>
            <a:r>
              <a:t>Noether's theorem has become a fundamental tool of modern theoretical physics</a:t>
            </a:r>
            <a:br/>
            <a:r>
              <a:t>because of the insight it gives into conservation laws and also being</a:t>
            </a:r>
            <a:br/>
            <a:r>
              <a:t>practical calculation tool. For example, suppose that a new physical</a:t>
            </a:r>
            <a:br/>
            <a:r>
              <a:t>phenomenon is discovered. Noether's theorem provides a test for theoretical</a:t>
            </a:r>
            <a:br/>
            <a:r>
              <a:t>models of the phenomenon: if the theory has a continuous symmetry, then</a:t>
            </a:r>
            <a:br/>
            <a:r>
              <a:t>Noether's theorem guarantees that the theory has a conserved quantity, and for</a:t>
            </a:r>
            <a:br/>
            <a:r>
              <a:t>the theory to be correct, this conservation must be observable in experiments.</a:t>
            </a:r>
            <a:br/>
            <a:br/>
            <a:r>
              <a:t>  </a:t>
            </a:r>
            <a:br/>
            <a:br/>
            <a:r>
              <a:t># Sources</a:t>
            </a:r>
            <a:br/>
            <a:r>
              <a:t>https://en.wikipedia.org/wiki/Emmy_Noether</a:t>
            </a:r>
            <a:br/>
            <a:br/>
            <a:r>
              <a:t>  </a:t>
            </a:r>
            <a:br/>
            <a:br/>
            <a:r>
              <a:t># Photo</a:t>
            </a:r>
            <a:br/>
            <a:r>
              <a:t>https://upload.wikimedia.org/wikipedia/commons/thumb/e/e5/Noether.jpg/330px-Noether.jpg</a:t>
            </a:r>
            <a:br/>
            <a:br/>
          </a:p>
        </p:txBody>
      </p:sp>
      <p:sp>
        <p:nvSpPr>
          <p:cNvPr id="4" name="Slide Number Placeholder 3"/>
          <p:cNvSpPr>
            <a:spLocks noGrp="1"/>
          </p:cNvSpPr>
          <p:nvPr>
            <p:ph type="sldNum" idx="5" sz="quarter"/>
          </p:nvPr>
        </p:nvSpPr>
        <p:spPr/>
      </p:sp>
    </p:spTree>
  </p:cSld>
  <p:clrMapOvr>
    <a:masterClrMapping/>
  </p:clrMapOvr>
</p:notes>
</file>

<file path=ppt/notesSlides/notesSlide4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Emmy Noether</a:t>
            </a:r>
            <a:br/>
            <a:br/>
            <a:r>
              <a:t># Textbook</a:t>
            </a:r>
            <a:br/>
            <a:r>
              <a:t>Knight, Physics for Scientists and Engineers: A Strategic Approach with Modern Physics, 3rd Edition, Chapter 9</a:t>
            </a:r>
            <a:br/>
            <a:r>
              <a:t>Knight, Physics for Scientists and Engineers: A Strategic Approach with Modern Physics, 3rd Edition, Chapter 10 </a:t>
            </a:r>
            <a:br/>
            <a:br/>
            <a:r>
              <a:t># Contributor</a:t>
            </a:r>
            <a:br/>
            <a:r>
              <a:t>Mai Hoang</a:t>
            </a:r>
            <a:br/>
            <a:br/>
            <a:r>
              <a:t># Description</a:t>
            </a:r>
            <a:br/>
            <a:br/>
            <a:r>
              <a:t>Amalie Emmy Noether was a German mathematician and physicist known for her</a:t>
            </a:r>
            <a:br/>
            <a:r>
              <a:t>landmark contributions to abstract algebra and theoretical physics. One of her</a:t>
            </a:r>
            <a:br/>
            <a:r>
              <a:t>most remarkable discoveries in physics was Noether's theorem. The theorem</a:t>
            </a:r>
            <a:br/>
            <a:r>
              <a:t>states that every differentiable symmetry of the action of a physical system</a:t>
            </a:r>
            <a:br/>
            <a:r>
              <a:t>has a corresponding conservation law. In 1915, Noether was helping two other</a:t>
            </a:r>
            <a:br/>
            <a:r>
              <a:t>scientists, David Hilbert and Felix Klein, to understand Albert Einstein's</a:t>
            </a:r>
            <a:br/>
            <a:r>
              <a:t>general relativity theory when she proved Noether's first theorem. Upon</a:t>
            </a:r>
            <a:br/>
            <a:r>
              <a:t>receiving her work, Einstein wrote to Hilbert: "Yesterday I received from Miss</a:t>
            </a:r>
            <a:br/>
            <a:r>
              <a:t>Noether a very interesting paper... I'm impressed that such things can be</a:t>
            </a:r>
            <a:br/>
            <a:r>
              <a:t>understood in such a general way. The old guard at Göttingen should take some</a:t>
            </a:r>
            <a:br/>
            <a:r>
              <a:t>lessons from Miss Noether! She seems to know her stuff."</a:t>
            </a:r>
            <a:br/>
            <a:br/>
            <a:r>
              <a:t>Noether's theorem has become a fundamental tool of modern theoretical physics</a:t>
            </a:r>
            <a:br/>
            <a:r>
              <a:t>because of the insight it gives into conservation laws and also being</a:t>
            </a:r>
            <a:br/>
            <a:r>
              <a:t>practical calculation tool. For example, suppose that a new physical</a:t>
            </a:r>
            <a:br/>
            <a:r>
              <a:t>phenomenon is discovered. Noether's theorem provides a test for theoretical</a:t>
            </a:r>
            <a:br/>
            <a:r>
              <a:t>models of the phenomenon: if the theory has a continuous symmetry, then</a:t>
            </a:r>
            <a:br/>
            <a:r>
              <a:t>Noether's theorem guarantees that the theory has a conserved quantity, and for</a:t>
            </a:r>
            <a:br/>
            <a:r>
              <a:t>the theory to be correct, this conservation must be observable in experiments.</a:t>
            </a:r>
            <a:br/>
            <a:br/>
            <a:r>
              <a:t>  </a:t>
            </a:r>
            <a:br/>
            <a:br/>
            <a:r>
              <a:t># Sources</a:t>
            </a:r>
            <a:br/>
            <a:r>
              <a:t>https://en.wikipedia.org/wiki/Emmy_Noether</a:t>
            </a:r>
            <a:br/>
            <a:br/>
            <a:r>
              <a:t>  </a:t>
            </a:r>
            <a:br/>
            <a:br/>
            <a:r>
              <a:t># Photo</a:t>
            </a:r>
            <a:br/>
            <a:r>
              <a:t>https://upload.wikimedia.org/wikipedia/commons/thumb/e/e5/Noether.jpg/330px-Noether.jpg</a:t>
            </a:r>
            <a:br/>
            <a:br/>
          </a:p>
        </p:txBody>
      </p:sp>
      <p:sp>
        <p:nvSpPr>
          <p:cNvPr id="4" name="Slide Number Placeholder 3"/>
          <p:cNvSpPr>
            <a:spLocks noGrp="1"/>
          </p:cNvSpPr>
          <p:nvPr>
            <p:ph type="sldNum" idx="5" sz="quarter"/>
          </p:nvPr>
        </p:nvSpPr>
        <p:spPr/>
      </p:sp>
    </p:spTree>
  </p:cSld>
  <p:clrMapOvr>
    <a:masterClrMapping/>
  </p:clrMapOvr>
</p:notes>
</file>

<file path=ppt/notesSlides/notesSlide4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Gang-yu Liu  </a:t>
            </a:r>
            <a:br/>
            <a:r>
              <a:t>  </a:t>
            </a:r>
            <a:br/>
            <a:r>
              <a:t># Textbook  </a:t>
            </a:r>
            <a:br/>
            <a:r>
              <a:t>Knight, College Physics: A Strategic Approach, 2nd Edition, Chapter 28, section 8</a:t>
            </a:r>
            <a:br/>
            <a:r>
              <a:t>Knight, Physics for Scientists and Engineers: A Strategic Approach with Modern Physics, 3rd Edition, Chapter 5 </a:t>
            </a:r>
            <a:br/>
            <a:r>
              <a:t>  </a:t>
            </a:r>
            <a:br/>
            <a:r>
              <a:t># Contributors  </a:t>
            </a:r>
            <a:br/>
            <a:r>
              <a:t>  </a:t>
            </a:r>
            <a:br/>
            <a:r>
              <a:t>  </a:t>
            </a:r>
            <a:br/>
            <a:r>
              <a:t># Description  </a:t>
            </a:r>
            <a:br/>
            <a:r>
              <a:t>Gang-yu Liu is a chemist and professor at the UC Davis. She graduated from</a:t>
            </a:r>
            <a:br/>
            <a:r>
              <a:t>Beijing University and received her M.A. and Ph.D. degree from Princeton</a:t>
            </a:r>
            <a:br/>
            <a:r>
              <a:t>University by 1992. Her research is focused on development of nanotechnology</a:t>
            </a:r>
            <a:br/>
            <a:r>
              <a:t>and potential applications to bioanalytical chemistry ("Gang-yu Liu", 2017).</a:t>
            </a:r>
            <a:br/>
            <a:r>
              <a:t>To investigate the cancer cell signaling and allergy, she has used high</a:t>
            </a:r>
            <a:br/>
            <a:r>
              <a:t>resolution images taken by AFM (Atomic Force Microscopy) and published papers</a:t>
            </a:r>
            <a:br/>
            <a:r>
              <a:t>about her research on nanostructures of ligands and receptors.Through her</a:t>
            </a:r>
            <a:br/>
            <a:r>
              <a:t>research using AFM, the method for nanografting for determining the</a:t>
            </a:r>
            <a:br/>
            <a:r>
              <a:t>orientation and packing of biomolecules on surfaces has been developed</a:t>
            </a:r>
            <a:br/>
            <a:r>
              <a:t>significantly. Also, her research on nanotechnology and bioanalytical</a:t>
            </a:r>
            <a:br/>
            <a:r>
              <a:t>chemistry has been expected to have a potential for medical and biological</a:t>
            </a:r>
            <a:br/>
            <a:r>
              <a:t>applications ranging from medicines to fundamental studies of molecular</a:t>
            </a:r>
            <a:br/>
            <a:r>
              <a:t>biology. Based on her fabulous work on nanolithographic methods, she got</a:t>
            </a:r>
            <a:br/>
            <a:r>
              <a:t>several awards including Career Development Chair Award, Wayne State</a:t>
            </a:r>
            <a:br/>
            <a:r>
              <a:t>University (2000-2001), Outstanding Scholarly Achievement Award, Wayne State</a:t>
            </a:r>
            <a:br/>
            <a:r>
              <a:t>University (2000), NSF CAREER Award (1997-2001), Arnold and Mabel Beckman</a:t>
            </a:r>
            <a:br/>
            <a:r>
              <a:t>Young Investigator Award (1996-1998), and Camille and Henry Dreyfus New</a:t>
            </a:r>
            <a:br/>
            <a:r>
              <a:t>Faculty Award (1994-1999).</a:t>
            </a:r>
            <a:br/>
            <a:br/>
            <a:r>
              <a:t>  </a:t>
            </a:r>
            <a:br/>
            <a:r>
              <a:t># Sources  </a:t>
            </a:r>
            <a:br/>
            <a:r>
              <a:t>Gang-yu Liu. (2017, Oct 5). Retrieved from</a:t>
            </a:r>
            <a:br/>
            <a:r>
              <a:t>https://chemistry.ucdavis.edu/people/gang-yu-liu</a:t>
            </a:r>
            <a:br/>
            <a:br/>
            <a:r>
              <a:t>Nanografting for Surface Physical Chemistry. (2017, Nov 19). Retrieved from</a:t>
            </a:r>
            <a:br/>
            <a:r>
              <a:t>https://pdfs.semanticscholar.org/79dc/1a5846db51048144e2a7d912202d827ffa4e.pdf  </a:t>
            </a:r>
            <a:br/>
            <a:r>
              <a:t>  </a:t>
            </a:r>
            <a:br/>
            <a:r>
              <a:t># Photo  </a:t>
            </a:r>
            <a:br/>
            <a:r>
              <a:t>https://chemistry.ucdavis.edu/sites/g/files/dgvnsk196/files/styles/sf_profile/public/images/person/Liu-Gangyu.jpg?h=7c1d8cc5&amp;itok=91BsutFA</a:t>
            </a:r>
            <a:br/>
            <a:br/>
          </a:p>
        </p:txBody>
      </p:sp>
      <p:sp>
        <p:nvSpPr>
          <p:cNvPr id="4" name="Slide Number Placeholder 3"/>
          <p:cNvSpPr>
            <a:spLocks noGrp="1"/>
          </p:cNvSpPr>
          <p:nvPr>
            <p:ph type="sldNum" idx="5" sz="quarter"/>
          </p:nvPr>
        </p:nvSpPr>
        <p:spPr/>
      </p:sp>
    </p:spTree>
  </p:cSld>
  <p:clrMapOvr>
    <a:masterClrMapping/>
  </p:clrMapOvr>
</p:notes>
</file>

<file path=ppt/notesSlides/notesSlide4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Ruby Payne-Scott </a:t>
            </a:r>
            <a:br/>
            <a:r>
              <a:t>  </a:t>
            </a:r>
            <a:br/>
            <a:r>
              <a:t># Textbook  </a:t>
            </a:r>
            <a:br/>
            <a:r>
              <a:t>Knight, Physics for Scientists and Engineers: A Strategic Approach with Modern Physics, 3rd Edition, Chapter 34</a:t>
            </a:r>
            <a:br/>
            <a:r>
              <a:t>  </a:t>
            </a:r>
            <a:br/>
            <a:r>
              <a:t># Contributors  </a:t>
            </a:r>
            <a:br/>
            <a:r>
              <a:t>Megan Hedinger  </a:t>
            </a:r>
            <a:br/>
            <a:r>
              <a:t>  </a:t>
            </a:r>
            <a:br/>
            <a:r>
              <a:t># Description  </a:t>
            </a:r>
            <a:br/>
            <a:r>
              <a:t>Ruby Payne-Scott was an Australian born physicist and radio astronomer. She</a:t>
            </a:r>
            <a:br/>
            <a:r>
              <a:t>began work as a physicist with the cancer treatment center at the University</a:t>
            </a:r>
            <a:br/>
            <a:r>
              <a:t>of Sydney where she focused on radiation therapy as a form of cancer</a:t>
            </a:r>
            <a:br/>
            <a:r>
              <a:t>treatment. She later completed her master's thesis on wavelength distributions</a:t>
            </a:r>
            <a:br/>
            <a:r>
              <a:t>of radiation. Ruby worked briefly as a teacher before receiving a job in the</a:t>
            </a:r>
            <a:br/>
            <a:r>
              <a:t>radiophysics division of the Commonwealth Scientific and Industrial Research</a:t>
            </a:r>
            <a:br/>
            <a:r>
              <a:t>Organization where she worked on radar technology for the army. Her most</a:t>
            </a:r>
            <a:br/>
            <a:r>
              <a:t>notable contribution, however, lay in her interest in extraterrestrial radio</a:t>
            </a:r>
            <a:br/>
            <a:r>
              <a:t>signals. She demonstrated, with the help of two colleagues, that radio</a:t>
            </a:r>
            <a:br/>
            <a:r>
              <a:t>brightness across the sky could be treated as a two-dimensional sum of an</a:t>
            </a:r>
            <a:br/>
            <a:r>
              <a:t>infinite series of simple waveforms and showed that it could be computed using</a:t>
            </a:r>
            <a:br/>
            <a:r>
              <a:t>the Fourier transform. Ruby's work served as a mathematical foundation for</a:t>
            </a:r>
            <a:br/>
            <a:r>
              <a:t>radio astronomy. In addition to being a brilliant scientist, she was an avid</a:t>
            </a:r>
            <a:br/>
            <a:r>
              <a:t>supporter of women's rights believing in equal employment and pay for women.  </a:t>
            </a:r>
            <a:br/>
            <a:r>
              <a:t>  </a:t>
            </a:r>
            <a:br/>
            <a:r>
              <a:t># Sources  </a:t>
            </a:r>
            <a:br/>
            <a:r>
              <a:t>Goss, W., &amp; Hooker, C. (2018). Biography - Ruby Violet Payne-Scott -</a:t>
            </a:r>
            <a:br/>
            <a:r>
              <a:t>Australian Dictionary of Biography. Adb.anu.edu.au. Retrieved 19 February</a:t>
            </a:r>
            <a:br/>
            <a:r>
              <a:t>2018, from http://adb.anu.edu.au/biography/payne-scott-ruby-violet-15036</a:t>
            </a:r>
            <a:br/>
            <a:br/>
            <a:r>
              <a:t>Ruby Payne-Scott [1912-1981] - CSIROpedia. (2018). CSIROpedia. Retrieved 19</a:t>
            </a:r>
            <a:br/>
            <a:r>
              <a:t>February 2018, from https://csiropedia.csiro.au/payne-scott-ruby/  </a:t>
            </a:r>
            <a:br/>
            <a:r>
              <a:t>  </a:t>
            </a:r>
            <a:br/>
            <a:r>
              <a:t># Photo  </a:t>
            </a:r>
            <a:br/>
            <a:r>
              <a:t>https://csiropedia.csiro.au/wp-content/uploads/2015/01/6235943.jpg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4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Lise Meitner</a:t>
            </a:r>
            <a:br/>
            <a:r>
              <a:t># Textbook</a:t>
            </a:r>
            <a:br/>
            <a:r>
              <a:t>Knight, Physics for Scientists and Engineers: A Strategic Approach with Modern Physics, 3rd Edition, Chapter 42</a:t>
            </a:r>
            <a:br/>
            <a:r>
              <a:t># Contributors</a:t>
            </a:r>
            <a:br/>
            <a:br/>
            <a:br/>
            <a:r>
              <a:t># Description</a:t>
            </a:r>
            <a:br/>
            <a:r>
              <a:t>Lise Meitner (English /ˈliːzə ˈmaɪtnər/; 7 November 1878 – 27 October 1968) was an Austrian-Swedish physicist who worked on radioactivity and nuclear physics. Otto Hahn and Meitner led the small group of scientists who first discovered nuclear fission of uranium when it absorbed an extra neutron; the results were published in early 1939. Meitner and Otto Frisch understood that the fission process, which splits the atomic nucleus of uranium into two smaller nuclei, must be accompanied by an enormous release of energy. This process is the basis of the nuclear weapons that were developed in the U.S. during World War II and used against Japan in 1945. Nuclear fission is also the process exploited by nuclear reactors to generate electricity.</a:t>
            </a:r>
            <a:br/>
            <a:r>
              <a:t># Sources</a:t>
            </a:r>
            <a:br/>
            <a:r>
              <a:t>https://en.wikipedia.org/wiki/Lise_Meitner</a:t>
            </a:r>
            <a:br/>
            <a:r>
              <a:t># Photo</a:t>
            </a:r>
            <a:br/>
            <a:r>
              <a:t>https://upload.wikimedia.org/wikipedia/commons/thumb/0/03/Lise_Meitner_%281878-1968%29%2C_lecturing_at_Catholic_University%2C_Washington%2C_D.C.%2C_1946.jpg/440px-Lise_Meitner_%281878-1968%29%2C_lecturing_at_Catholic_University%2C_Washington%2C_D.C.%2C_1946.jpg</a:t>
            </a:r>
            <a:br/>
          </a:p>
        </p:txBody>
      </p:sp>
      <p:sp>
        <p:nvSpPr>
          <p:cNvPr id="4" name="Slide Number Placeholder 3"/>
          <p:cNvSpPr>
            <a:spLocks noGrp="1"/>
          </p:cNvSpPr>
          <p:nvPr>
            <p:ph type="sldNum" idx="5" sz="quarter"/>
          </p:nvPr>
        </p:nvSpPr>
        <p:spPr/>
      </p:sp>
    </p:spTree>
  </p:cSld>
  <p:clrMapOvr>
    <a:masterClrMapping/>
  </p:clrMapOvr>
</p:notes>
</file>

<file path=ppt/notesSlides/notesSlide4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Raymond Ashoori</a:t>
            </a:r>
            <a:br/>
            <a:r>
              <a:t># Textbook</a:t>
            </a:r>
            <a:br/>
            <a:r>
              <a:t>Knight, Physics for Scientists and Engineers: A Strategic Approach with Modern Physics, 3rd Edition, Chapter 38</a:t>
            </a:r>
            <a:br/>
            <a:br/>
            <a:r>
              <a:t># Description</a:t>
            </a:r>
            <a:br/>
            <a:r>
              <a:t>"A graduate of the University of California at San Diego (B.A. 1984) and Cornell University (Ph.D. 1991), Professor Ashoori joined the MIT faculty in 1993, after serving as a postdoctoral member of the technical staff at AT&amp;T Bell Laboratories. He was promoted to Associate Professor in 1998 and full Professor in July 2004."</a:t>
            </a:r>
            <a:br/>
            <a:br/>
            <a:r>
              <a:t># Sources</a:t>
            </a:r>
            <a:br/>
            <a:r>
              <a:t>http://web.mit.edu/physics/people/faculty/ashoori_raymond.html</a:t>
            </a:r>
            <a:br/>
            <a:br/>
            <a:r>
              <a:t>#Photo</a:t>
            </a:r>
            <a:br/>
            <a:r>
              <a:t>http://web.mit.edu/physics/images/faculty/ashoori_ray.jpg</a:t>
            </a:r>
            <a:br/>
          </a:p>
        </p:txBody>
      </p:sp>
      <p:sp>
        <p:nvSpPr>
          <p:cNvPr id="4" name="Slide Number Placeholder 3"/>
          <p:cNvSpPr>
            <a:spLocks noGrp="1"/>
          </p:cNvSpPr>
          <p:nvPr>
            <p:ph type="sldNum" idx="5" sz="quarter"/>
          </p:nvPr>
        </p:nvSpPr>
        <p:spPr/>
      </p:sp>
    </p:spTree>
  </p:cSld>
  <p:clrMapOvr>
    <a:masterClrMapping/>
  </p:clrMapOvr>
</p:notes>
</file>

<file path=ppt/notesSlides/notesSlide4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Shin'ichirō Tomonaga  </a:t>
            </a:r>
            <a:br/>
            <a:r>
              <a:t>  </a:t>
            </a:r>
            <a:br/>
            <a:r>
              <a:t># Textbook  </a:t>
            </a:r>
            <a:br/>
            <a:r>
              <a:t>Knight, Physics for Scientists and Engineers: A Strategic Approach with Modern Physics, 3rd Edition, Chapter 37</a:t>
            </a:r>
            <a:br/>
            <a:r>
              <a:t>  </a:t>
            </a:r>
            <a:br/>
            <a:r>
              <a:t># Contributors  </a:t>
            </a:r>
            <a:br/>
            <a:r>
              <a:t>  </a:t>
            </a:r>
            <a:br/>
            <a:r>
              <a:t>  </a:t>
            </a:r>
            <a:br/>
            <a:r>
              <a:t># Description  </a:t>
            </a:r>
            <a:br/>
            <a:r>
              <a:t>Shin'ichirō Tomonaga was born on March 31, 1906 in Tokyo, Japan. He is a</a:t>
            </a:r>
            <a:br/>
            <a:r>
              <a:t>Japanese scientist who won the Nobel Prize in Physics in 1965 for developing</a:t>
            </a:r>
            <a:br/>
            <a:r>
              <a:t>basic principles of quantum electrodynamics. He was a professor of Physics at</a:t>
            </a:r>
            <a:br/>
            <a:r>
              <a:t>the Tokyo University of Education. From 1937 to 1939, he was in Germany to</a:t>
            </a:r>
            <a:br/>
            <a:r>
              <a:t>study nuclear physics and the quantum field theory. In 1940, he developed the</a:t>
            </a:r>
            <a:br/>
            <a:r>
              <a:t>intermediate coupling theory in order to clarify the structure of the meson</a:t>
            </a:r>
            <a:br/>
            <a:r>
              <a:t>cloud around the nucleon. During WWII, he solved the motion of electrons in</a:t>
            </a:r>
            <a:br/>
            <a:r>
              <a:t>the magnetron and also developed a unified theory of systems consisting of</a:t>
            </a:r>
            <a:br/>
            <a:r>
              <a:t>wave guides and cavity resonators. Dr. Tomonaga was the President of the Tokyo</a:t>
            </a:r>
            <a:br/>
            <a:r>
              <a:t>University of Education from 1956 to 1962. He has actively campaigned against</a:t>
            </a:r>
            <a:br/>
            <a:r>
              <a:t>the spread of nuclear weapons and for peaceful use of nuclear energy.  </a:t>
            </a:r>
            <a:br/>
            <a:r>
              <a:t>  </a:t>
            </a:r>
            <a:br/>
            <a:r>
              <a:t># Sources  </a:t>
            </a:r>
            <a:br/>
            <a:r>
              <a:t>https://www.britannica.com/biography/Tomonaga-Shinichiro</a:t>
            </a:r>
            <a:br/>
            <a:r>
              <a:t>https://www.nobelprize.org/nobel_prizes/physics/laureates/1965/tomonaga-</a:t>
            </a:r>
            <a:br/>
            <a:r>
              <a:t>bio.html https://en.wikipedia.org/wiki/Shin%27ichir%C5%8D_Tomonaga  </a:t>
            </a:r>
            <a:br/>
            <a:r>
              <a:t>  </a:t>
            </a:r>
            <a:br/>
            <a:r>
              <a:t># Photo  </a:t>
            </a:r>
            <a:br/>
            <a:r>
              <a:t>https://upload.wikimedia.org/wikipedia/commons/3/3a/Tomonaga.jpg</a:t>
            </a:r>
            <a:br/>
            <a:br/>
          </a:p>
        </p:txBody>
      </p:sp>
      <p:sp>
        <p:nvSpPr>
          <p:cNvPr id="4" name="Slide Number Placeholder 3"/>
          <p:cNvSpPr>
            <a:spLocks noGrp="1"/>
          </p:cNvSpPr>
          <p:nvPr>
            <p:ph type="sldNum" idx="5" sz="quarter"/>
          </p:nvPr>
        </p:nvSpPr>
        <p:spPr/>
      </p:sp>
    </p:spTree>
  </p:cSld>
  <p:clrMapOvr>
    <a:masterClrMapping/>
  </p:clrMapOvr>
</p:notes>
</file>

<file path=ppt/notesSlides/notesSlide4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Arthur Walker Jr.  </a:t>
            </a:r>
            <a:br/>
            <a:r>
              <a:t>  </a:t>
            </a:r>
            <a:br/>
            <a:r>
              <a:t># Textbook  </a:t>
            </a:r>
            <a:br/>
            <a:r>
              <a:t>Knight, Physics for Scientists and Engineers: A Strategic Approach with Modern Physics, 3rd Edition, Chapter 19</a:t>
            </a:r>
            <a:br/>
            <a:r>
              <a:t>Knight, Physics for Scientists and Engineers: A Strategic Approach with Modern Physics, 3rd Edition, Chapter 24</a:t>
            </a:r>
            <a:br/>
            <a:r>
              <a:t>  </a:t>
            </a:r>
            <a:br/>
            <a:r>
              <a:t># Description  </a:t>
            </a:r>
            <a:br/>
            <a:r>
              <a:t>Arthur Bertram Cuthbert Walker Jr. (1936-2001) was a solar physicist and a</a:t>
            </a:r>
            <a:br/>
            <a:r>
              <a:t>pioneer of EUV/XUV. He was born in Cleveland, Ohio. Dr. Walker Jr. completed</a:t>
            </a:r>
            <a:br/>
            <a:r>
              <a:t>his undergraduate studies at Case Institute of technology in Cleveland in 1957</a:t>
            </a:r>
            <a:br/>
            <a:r>
              <a:t>and earned his bachelor’s degree in physics. He completed both his master’s</a:t>
            </a:r>
            <a:br/>
            <a:r>
              <a:t>and doctorate degrees in astrophysics in the University of Illinois, in 1958</a:t>
            </a:r>
            <a:br/>
            <a:r>
              <a:t>and 1962 respectively. He is most noted for having developed the solar corona.</a:t>
            </a:r>
            <a:br/>
            <a:r>
              <a:t>Two of his sounding rocket payloads, the Stanford/MSFC Rocket</a:t>
            </a:r>
            <a:br/>
            <a:r>
              <a:t>Spectroheliograph Experiment and the Multi-Spectral Solar Telescope Array,</a:t>
            </a:r>
            <a:br/>
            <a:r>
              <a:t>recorded the first full-disk, high-resolution images of the Sun in XUV with</a:t>
            </a:r>
            <a:br/>
            <a:r>
              <a:t>conventional geometries of normal incidence optics; this technology is now</a:t>
            </a:r>
            <a:br/>
            <a:r>
              <a:t>used in solar telescopes such as SOHO/EIT and TRACE, and in the fabrication of</a:t>
            </a:r>
            <a:br/>
            <a:r>
              <a:t>microchips via ultraviolet photolithography. Dr. Walker's scientific research</a:t>
            </a:r>
            <a:br/>
            <a:r>
              <a:t>focused on radiation from the Sun called extreme ultraviolet light and soft</a:t>
            </a:r>
            <a:br/>
            <a:r>
              <a:t>X-rays, which affect the chemistry of Earth's upper atmosphere, including the</a:t>
            </a:r>
            <a:br/>
            <a:r>
              <a:t>ozone layer. In the late 1970's, Dr. Walker became interested in what was then</a:t>
            </a:r>
            <a:br/>
            <a:r>
              <a:t>considered a risky and untested concept, called multilayer technology, for</a:t>
            </a:r>
            <a:br/>
            <a:r>
              <a:t>making special telescope mirrors that could reflect that radiation. He was a</a:t>
            </a:r>
            <a:br/>
            <a:r>
              <a:t>professor at Stanford University from 1974 until his death in 2001 and was a</a:t>
            </a:r>
            <a:br/>
            <a:r>
              <a:t>member of the Stanford’s Center for Space and Astrophysics at the school. In</a:t>
            </a:r>
            <a:br/>
            <a:r>
              <a:t>addition to his impressive contributions to the field, Dr. Walker Jr. spent a</a:t>
            </a:r>
            <a:br/>
            <a:r>
              <a:t>lifetime helping women and minority students find careers in science. He is</a:t>
            </a:r>
            <a:br/>
            <a:r>
              <a:t>credited with helping Stanford produce more black physicists with Ph.D.’s than</a:t>
            </a:r>
            <a:br/>
            <a:r>
              <a:t>any other university in the nation.  </a:t>
            </a:r>
            <a:br/>
            <a:r>
              <a:t>  </a:t>
            </a:r>
            <a:br/>
            <a:r>
              <a:t># Sources  </a:t>
            </a:r>
            <a:br/>
            <a:r>
              <a:t>Arthur Bertram Cuthbert Walker, Jr. (n.d.). Retrieved February 18, 2018, from</a:t>
            </a:r>
            <a:br/>
            <a:r>
              <a:t>http://www.math.buffalo.edu/mad/physics/walker_arthurbc.html Arthur Bertram</a:t>
            </a:r>
            <a:br/>
            <a:r>
              <a:t>Cuthbert Walker, Jr. (n.d.). Retrieved February 18, 2018, from</a:t>
            </a:r>
            <a:br/>
            <a:r>
              <a:t>http://www.math.buffalo.edu/mad/physics/walker_arthurbc.html  </a:t>
            </a:r>
            <a:br/>
            <a:r>
              <a:t>  </a:t>
            </a:r>
            <a:br/>
            <a:r>
              <a:t># Photo  </a:t>
            </a:r>
            <a:br/>
            <a:r>
              <a:t>http://www.math.buffalo.edu/mad/PIX/Walker.abc_old.jpg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4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Arthur Walker Jr.  </a:t>
            </a:r>
            <a:br/>
            <a:r>
              <a:t>  </a:t>
            </a:r>
            <a:br/>
            <a:r>
              <a:t># Textbook  </a:t>
            </a:r>
            <a:br/>
            <a:r>
              <a:t>Knight, Physics for Scientists and Engineers: A Strategic Approach with Modern Physics, 3rd Edition, Chapter 19</a:t>
            </a:r>
            <a:br/>
            <a:r>
              <a:t>Knight, Physics for Scientists and Engineers: A Strategic Approach with Modern Physics, 3rd Edition, Chapter 24</a:t>
            </a:r>
            <a:br/>
            <a:r>
              <a:t>  </a:t>
            </a:r>
            <a:br/>
            <a:r>
              <a:t># Description  </a:t>
            </a:r>
            <a:br/>
            <a:r>
              <a:t>Arthur Bertram Cuthbert Walker Jr. (1936-2001) was a solar physicist and a</a:t>
            </a:r>
            <a:br/>
            <a:r>
              <a:t>pioneer of EUV/XUV. He was born in Cleveland, Ohio. Dr. Walker Jr. completed</a:t>
            </a:r>
            <a:br/>
            <a:r>
              <a:t>his undergraduate studies at Case Institute of technology in Cleveland in 1957</a:t>
            </a:r>
            <a:br/>
            <a:r>
              <a:t>and earned his bachelor’s degree in physics. He completed both his master’s</a:t>
            </a:r>
            <a:br/>
            <a:r>
              <a:t>and doctorate degrees in astrophysics in the University of Illinois, in 1958</a:t>
            </a:r>
            <a:br/>
            <a:r>
              <a:t>and 1962 respectively. He is most noted for having developed the solar corona.</a:t>
            </a:r>
            <a:br/>
            <a:r>
              <a:t>Two of his sounding rocket payloads, the Stanford/MSFC Rocket</a:t>
            </a:r>
            <a:br/>
            <a:r>
              <a:t>Spectroheliograph Experiment and the Multi-Spectral Solar Telescope Array,</a:t>
            </a:r>
            <a:br/>
            <a:r>
              <a:t>recorded the first full-disk, high-resolution images of the Sun in XUV with</a:t>
            </a:r>
            <a:br/>
            <a:r>
              <a:t>conventional geometries of normal incidence optics; this technology is now</a:t>
            </a:r>
            <a:br/>
            <a:r>
              <a:t>used in solar telescopes such as SOHO/EIT and TRACE, and in the fabrication of</a:t>
            </a:r>
            <a:br/>
            <a:r>
              <a:t>microchips via ultraviolet photolithography. Dr. Walker's scientific research</a:t>
            </a:r>
            <a:br/>
            <a:r>
              <a:t>focused on radiation from the Sun called extreme ultraviolet light and soft</a:t>
            </a:r>
            <a:br/>
            <a:r>
              <a:t>X-rays, which affect the chemistry of Earth's upper atmosphere, including the</a:t>
            </a:r>
            <a:br/>
            <a:r>
              <a:t>ozone layer. In the late 1970's, Dr. Walker became interested in what was then</a:t>
            </a:r>
            <a:br/>
            <a:r>
              <a:t>considered a risky and untested concept, called multilayer technology, for</a:t>
            </a:r>
            <a:br/>
            <a:r>
              <a:t>making special telescope mirrors that could reflect that radiation. He was a</a:t>
            </a:r>
            <a:br/>
            <a:r>
              <a:t>professor at Stanford University from 1974 until his death in 2001 and was a</a:t>
            </a:r>
            <a:br/>
            <a:r>
              <a:t>member of the Stanford’s Center for Space and Astrophysics at the school. In</a:t>
            </a:r>
            <a:br/>
            <a:r>
              <a:t>addition to his impressive contributions to the field, Dr. Walker Jr. spent a</a:t>
            </a:r>
            <a:br/>
            <a:r>
              <a:t>lifetime helping women and minority students find careers in science. He is</a:t>
            </a:r>
            <a:br/>
            <a:r>
              <a:t>credited with helping Stanford produce more black physicists with Ph.D.’s than</a:t>
            </a:r>
            <a:br/>
            <a:r>
              <a:t>any other university in the nation.  </a:t>
            </a:r>
            <a:br/>
            <a:r>
              <a:t>  </a:t>
            </a:r>
            <a:br/>
            <a:r>
              <a:t># Sources  </a:t>
            </a:r>
            <a:br/>
            <a:r>
              <a:t>Arthur Bertram Cuthbert Walker, Jr. (n.d.). Retrieved February 18, 2018, from</a:t>
            </a:r>
            <a:br/>
            <a:r>
              <a:t>http://www.math.buffalo.edu/mad/physics/walker_arthurbc.html Arthur Bertram</a:t>
            </a:r>
            <a:br/>
            <a:r>
              <a:t>Cuthbert Walker, Jr. (n.d.). Retrieved February 18, 2018, from</a:t>
            </a:r>
            <a:br/>
            <a:r>
              <a:t>http://www.math.buffalo.edu/mad/physics/walker_arthurbc.html  </a:t>
            </a:r>
            <a:br/>
            <a:r>
              <a:t>  </a:t>
            </a:r>
            <a:br/>
            <a:r>
              <a:t># Photo  </a:t>
            </a:r>
            <a:br/>
            <a:r>
              <a:t>http://www.math.buffalo.edu/mad/PIX/Walker.abc_old.jpg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4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Nergis Mavalvala</a:t>
            </a:r>
            <a:br/>
            <a:r>
              <a:t>#Textbook</a:t>
            </a:r>
            <a:br/>
            <a:r>
              <a:t>Knight, Physics for Scientists and Engineers: A Strategic Approach with Modern Physics, 3rd Edition, Chapter 20 </a:t>
            </a:r>
            <a:br/>
            <a:r>
              <a:t>Knight, Physics for Scientists and Engineers: A Strategic Approach with Modern Physics, 3rd Edition, Chapter 36</a:t>
            </a:r>
            <a:br/>
            <a:br/>
            <a:r>
              <a:t>#Contributors</a:t>
            </a:r>
            <a:br/>
            <a:r>
              <a:t>Geneva Bedell</a:t>
            </a:r>
            <a:br/>
            <a:br/>
            <a:r>
              <a:t>#Description</a:t>
            </a:r>
            <a:br/>
            <a:r>
              <a:t>Nergis Mavalvala is currently a Curtis and Kathleen Marble Professor of Astrophysics at MIT (“Nergis Mavalvala”, 2017). Her background includes that she was raised in Karachi, Pakistan, and moved to the United States in 1986 to study Physics at Wellesley College. There, she received a bachelor’s degree in astronomy and physics. ("Nergis Mavalvala", 2017). Her area of research is studying gravitational waves; she is well known for being among a team of scientists who detected gravitational waves for the first time. The team detected gravitational waves using the Laser Interferometer Gravitational-Wave Observatory (LIGO). ("Faculty", "Nergis Mavalvala") "The gravitational waves that LIGO detected are ripples in the space-time fabric caused by the motion of compact, massive astrophysical objects such as black holes and neutron stars." (MIT, Faculty) Nergis Mavalvala has earned multiple awards throughout her career. In 2017, she was elected to the National Academy of Sciences. ("Nergis Mavalvala", 2017)</a:t>
            </a:r>
            <a:br/>
            <a:br/>
            <a:r>
              <a:t>#Sources</a:t>
            </a:r>
            <a:br/>
            <a:r>
              <a:t>“Faculty, Nergis Mavalvala.” MIT, 4 May 2017. </a:t>
            </a:r>
            <a:br/>
            <a:r>
              <a:t>http://web.mit.edu/physics/people/faculty/mavalvala_nergis.html</a:t>
            </a:r>
            <a:br/>
            <a:br/>
            <a:r>
              <a:t>“Nergis Mavalvala”. Wikipedia ,Wikimedia Foundation, 4 Sept. 2017. </a:t>
            </a:r>
            <a:br/>
            <a:r>
              <a:t>https://en.wikipedia.org/wiki/Nergis_Mavalvala#Discovery_of_gravitational_waves</a:t>
            </a:r>
            <a:br/>
            <a:br/>
            <a:r>
              <a:t>#Photo</a:t>
            </a:r>
            <a:br/>
            <a:r>
              <a:t>http://web.mit.edu/physics/images/faculty/mavalvala_nergis.jpg</a:t>
            </a:r>
            <a:br/>
            <a:br/>
            <a:br/>
            <a:br/>
            <a:b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E. C. George Sudarshan</a:t>
            </a:r>
            <a:br/>
            <a:r>
              <a:t>  </a:t>
            </a:r>
            <a:br/>
            <a:r>
              <a:t># Textbook  </a:t>
            </a:r>
            <a:br/>
            <a:r>
              <a:t>Knight, College Physics: A Strategic Approach, 2nd Edition, Chapter 27, Nuclear Fission</a:t>
            </a:r>
            <a:br/>
            <a:r>
              <a:t>Knight, Physics for Scientists and Engineers: A Strategic Approach with Modern Physics, 3rd Edition, Chapter 37</a:t>
            </a:r>
            <a:br/>
            <a:r>
              <a:t>Knight, Physics for Scientists and Engineers: A Strategic Approach with Modern Physics, 3rd Edition, Chapter 42 </a:t>
            </a:r>
            <a:br/>
            <a:br/>
            <a:r>
              <a:t># Contributors  </a:t>
            </a:r>
            <a:br/>
            <a:r>
              <a:t>  </a:t>
            </a:r>
            <a:br/>
            <a:r>
              <a:t># Description  </a:t>
            </a:r>
            <a:br/>
            <a:r>
              <a:t>E. C. George Sudarshan is a theoretical physicist born in Pallam, Kerala. He</a:t>
            </a:r>
            <a:br/>
            <a:r>
              <a:t>has made significant contributions such as proposing the theory of V-A</a:t>
            </a:r>
            <a:br/>
            <a:r>
              <a:t>WeakForce which is central to radioactive decay and nuclear fission.</a:t>
            </a:r>
            <a:br/>
            <a:r>
              <a:t>Controversially, he was not awarded a Nobel Prize for his work on quantum</a:t>
            </a:r>
            <a:br/>
            <a:r>
              <a:t>optics (Sudharshan-Glauber representation), while Glauber received recognition</a:t>
            </a:r>
            <a:br/>
            <a:r>
              <a:t>for it in 2005.  </a:t>
            </a:r>
            <a:br/>
            <a:r>
              <a:t>  </a:t>
            </a:r>
            <a:br/>
            <a:r>
              <a:t># Sources  </a:t>
            </a:r>
            <a:br/>
            <a:r>
              <a:t>E. C. George Sudarshan. (2018, February 20). Retrieved February 20, 2018, from</a:t>
            </a:r>
            <a:br/>
            <a:r>
              <a:t>https://en.wikipedia.org/wiki/E._C._George_Sudarshan  </a:t>
            </a:r>
            <a:br/>
            <a:r>
              <a:t>  </a:t>
            </a:r>
            <a:br/>
            <a:r>
              <a:t># Photo  </a:t>
            </a:r>
            <a:br/>
            <a:r>
              <a:t>http://dftuz.unizar.es/sudarshan/gsphoto.jpg</a:t>
            </a:r>
            <a:br/>
            <a:br/>
          </a:p>
        </p:txBody>
      </p:sp>
      <p:sp>
        <p:nvSpPr>
          <p:cNvPr id="4" name="Slide Number Placeholder 3"/>
          <p:cNvSpPr>
            <a:spLocks noGrp="1"/>
          </p:cNvSpPr>
          <p:nvPr>
            <p:ph type="sldNum" idx="5" sz="quarter"/>
          </p:nvPr>
        </p:nvSpPr>
        <p:spPr/>
      </p:sp>
    </p:spTree>
  </p:cSld>
  <p:clrMapOvr>
    <a:masterClrMapping/>
  </p:clrMapOvr>
</p:notes>
</file>

<file path=ppt/notesSlides/notesSlide5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Nergis Mavalvala</a:t>
            </a:r>
            <a:br/>
            <a:r>
              <a:t>#Textbook</a:t>
            </a:r>
            <a:br/>
            <a:r>
              <a:t>Knight, Physics for Scientists and Engineers: A Strategic Approach with Modern Physics, 3rd Edition, Chapter 20 </a:t>
            </a:r>
            <a:br/>
            <a:r>
              <a:t>Knight, Physics for Scientists and Engineers: A Strategic Approach with Modern Physics, 3rd Edition, Chapter 36</a:t>
            </a:r>
            <a:br/>
            <a:br/>
            <a:r>
              <a:t>#Contributors</a:t>
            </a:r>
            <a:br/>
            <a:r>
              <a:t>Geneva Bedell</a:t>
            </a:r>
            <a:br/>
            <a:br/>
            <a:r>
              <a:t>#Description</a:t>
            </a:r>
            <a:br/>
            <a:r>
              <a:t>Nergis Mavalvala is currently a Curtis and Kathleen Marble Professor of Astrophysics at MIT (“Nergis Mavalvala”, 2017). Her background includes that she was raised in Karachi, Pakistan, and moved to the United States in 1986 to study Physics at Wellesley College. There, she received a bachelor’s degree in astronomy and physics. ("Nergis Mavalvala", 2017). Her area of research is studying gravitational waves; she is well known for being among a team of scientists who detected gravitational waves for the first time. The team detected gravitational waves using the Laser Interferometer Gravitational-Wave Observatory (LIGO). ("Faculty", "Nergis Mavalvala") "The gravitational waves that LIGO detected are ripples in the space-time fabric caused by the motion of compact, massive astrophysical objects such as black holes and neutron stars." (MIT, Faculty) Nergis Mavalvala has earned multiple awards throughout her career. In 2017, she was elected to the National Academy of Sciences. ("Nergis Mavalvala", 2017)</a:t>
            </a:r>
            <a:br/>
            <a:br/>
            <a:r>
              <a:t>#Sources</a:t>
            </a:r>
            <a:br/>
            <a:r>
              <a:t>“Faculty, Nergis Mavalvala.” MIT, 4 May 2017. </a:t>
            </a:r>
            <a:br/>
            <a:r>
              <a:t>http://web.mit.edu/physics/people/faculty/mavalvala_nergis.html</a:t>
            </a:r>
            <a:br/>
            <a:br/>
            <a:r>
              <a:t>“Nergis Mavalvala”. Wikipedia ,Wikimedia Foundation, 4 Sept. 2017. </a:t>
            </a:r>
            <a:br/>
            <a:r>
              <a:t>https://en.wikipedia.org/wiki/Nergis_Mavalvala#Discovery_of_gravitational_waves</a:t>
            </a:r>
            <a:br/>
            <a:br/>
            <a:r>
              <a:t>#Photo</a:t>
            </a:r>
            <a:br/>
            <a:r>
              <a:t>http://web.mit.edu/physics/images/faculty/mavalvala_nergis.jpg</a:t>
            </a:r>
            <a:br/>
            <a:br/>
            <a:br/>
            <a:br/>
            <a:br/>
          </a:p>
        </p:txBody>
      </p:sp>
      <p:sp>
        <p:nvSpPr>
          <p:cNvPr id="4" name="Slide Number Placeholder 3"/>
          <p:cNvSpPr>
            <a:spLocks noGrp="1"/>
          </p:cNvSpPr>
          <p:nvPr>
            <p:ph type="sldNum" idx="5" sz="quarter"/>
          </p:nvPr>
        </p:nvSpPr>
        <p:spPr/>
      </p:sp>
    </p:spTree>
  </p:cSld>
  <p:clrMapOvr>
    <a:masterClrMapping/>
  </p:clrMapOvr>
</p:notes>
</file>

<file path=ppt/notesSlides/notesSlide5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Chen-Ning Yang</a:t>
            </a:r>
            <a:br/>
            <a:r>
              <a:t># Textbook</a:t>
            </a:r>
            <a:br/>
            <a:r>
              <a:t>Halliday Resnick and Walker, 8th edition, Chapter 46, section 6</a:t>
            </a:r>
            <a:br/>
            <a:r>
              <a:t>Knight, Physics for Scientists and Engineers: A Strategic Approach with Modern Physics, 3rd Edition, Chapter 18 </a:t>
            </a:r>
            <a:br/>
            <a:r>
              <a:t>Knight, Physics for Scientists and Engineers: A Strategic Approach with Modern Physics, 3rd Edition, Chapter 42</a:t>
            </a:r>
            <a:br/>
            <a:br/>
            <a:r>
              <a:t>#Contributors</a:t>
            </a:r>
            <a:br/>
            <a:br/>
            <a:br/>
            <a:r>
              <a:t># Description</a:t>
            </a:r>
            <a:br/>
            <a:r>
              <a:t>Chen-Ning Frank Yang, also known as Yang Zhenning, was born October 1, 1922. He is a Chinese physicist who works on statistical mechanics and particle physics. He and Tsung-dao Lee received the 1957 Nobel Prize in Physics for their work on parity non conservation of weak interaction. The two proved theoretically that one of the basic quantum-mechanics laws, the conservation of parity, is violated in the so-called weak nuclear reactions, those nuclear processes that result in the emission of beta or alpha particles. They had examined all experiments in the past and found that none of them proved parity conservation of weak interaction. Based on this, they came up with several ways to examine that parity non conservation of weak interaction and this theory has proved later on.</a:t>
            </a:r>
            <a:br/>
            <a:br/>
            <a:r>
              <a:t># Sources</a:t>
            </a:r>
            <a:br/>
            <a:r>
              <a:t>https://en.wikipedia.org/wiki/Chen-Ning_Yang</a:t>
            </a:r>
            <a:br/>
            <a:br/>
            <a:r>
              <a:t># Photo</a:t>
            </a:r>
            <a:br/>
            <a:r>
              <a:t>https://gss1.bdstatic.com/-vo3dSag_xI4khGkpoWK1HF6hhy/baike/c0%3Dbaike150%2C5%2C5%2C150%2C50/sign=187e68779a25bc313f5009ca3fb6e6d4/6609c93d70cf3bc7aab67055d200baa1cc112ad0.jpg</a:t>
            </a:r>
            <a:br/>
          </a:p>
        </p:txBody>
      </p:sp>
      <p:sp>
        <p:nvSpPr>
          <p:cNvPr id="4" name="Slide Number Placeholder 3"/>
          <p:cNvSpPr>
            <a:spLocks noGrp="1"/>
          </p:cNvSpPr>
          <p:nvPr>
            <p:ph type="sldNum" idx="5" sz="quarter"/>
          </p:nvPr>
        </p:nvSpPr>
        <p:spPr/>
      </p:sp>
    </p:spTree>
  </p:cSld>
  <p:clrMapOvr>
    <a:masterClrMapping/>
  </p:clrMapOvr>
</p:notes>
</file>

<file path=ppt/notesSlides/notesSlide5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Chen-Ning Yang</a:t>
            </a:r>
            <a:br/>
            <a:r>
              <a:t># Textbook</a:t>
            </a:r>
            <a:br/>
            <a:r>
              <a:t>Halliday Resnick and Walker, 8th edition, Chapter 46, section 6</a:t>
            </a:r>
            <a:br/>
            <a:r>
              <a:t>Knight, Physics for Scientists and Engineers: A Strategic Approach with Modern Physics, 3rd Edition, Chapter 18 </a:t>
            </a:r>
            <a:br/>
            <a:r>
              <a:t>Knight, Physics for Scientists and Engineers: A Strategic Approach with Modern Physics, 3rd Edition, Chapter 42</a:t>
            </a:r>
            <a:br/>
            <a:br/>
            <a:r>
              <a:t>#Contributors</a:t>
            </a:r>
            <a:br/>
            <a:br/>
            <a:br/>
            <a:r>
              <a:t># Description</a:t>
            </a:r>
            <a:br/>
            <a:r>
              <a:t>Chen-Ning Frank Yang, also known as Yang Zhenning, was born October 1, 1922. He is a Chinese physicist who works on statistical mechanics and particle physics. He and Tsung-dao Lee received the 1957 Nobel Prize in Physics for their work on parity non conservation of weak interaction. The two proved theoretically that one of the basic quantum-mechanics laws, the conservation of parity, is violated in the so-called weak nuclear reactions, those nuclear processes that result in the emission of beta or alpha particles. They had examined all experiments in the past and found that none of them proved parity conservation of weak interaction. Based on this, they came up with several ways to examine that parity non conservation of weak interaction and this theory has proved later on.</a:t>
            </a:r>
            <a:br/>
            <a:br/>
            <a:r>
              <a:t># Sources</a:t>
            </a:r>
            <a:br/>
            <a:r>
              <a:t>https://en.wikipedia.org/wiki/Chen-Ning_Yang</a:t>
            </a:r>
            <a:br/>
            <a:br/>
            <a:r>
              <a:t># Photo</a:t>
            </a:r>
            <a:br/>
            <a:r>
              <a:t>https://gss1.bdstatic.com/-vo3dSag_xI4khGkpoWK1HF6hhy/baike/c0%3Dbaike150%2C5%2C5%2C150%2C50/sign=187e68779a25bc313f5009ca3fb6e6d4/6609c93d70cf3bc7aab67055d200baa1cc112ad0.jpg</a:t>
            </a:r>
            <a:br/>
          </a:p>
        </p:txBody>
      </p:sp>
      <p:sp>
        <p:nvSpPr>
          <p:cNvPr id="4" name="Slide Number Placeholder 3"/>
          <p:cNvSpPr>
            <a:spLocks noGrp="1"/>
          </p:cNvSpPr>
          <p:nvPr>
            <p:ph type="sldNum" idx="5" sz="quarter"/>
          </p:nvPr>
        </p:nvSpPr>
        <p:spPr/>
      </p:sp>
    </p:spTree>
  </p:cSld>
  <p:clrMapOvr>
    <a:masterClrMapping/>
  </p:clrMapOvr>
</p:notes>
</file>

<file path=ppt/notesSlides/notesSlide5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Sylvester James Gate</a:t>
            </a:r>
            <a:br/>
            <a:br/>
            <a:r>
              <a:t>#Textbook</a:t>
            </a:r>
            <a:br/>
            <a:r>
              <a:t>Knight, College Physics: A Strategic Approach, 2nd Edition, chapter 27, section 8 </a:t>
            </a:r>
            <a:br/>
            <a:r>
              <a:t>Knight, Physics for Scientists and Engineers: A Strategic Approach with Modern Physics, 3rd Edition, Chapter 39</a:t>
            </a:r>
            <a:br/>
            <a:r>
              <a:t>#Contributors</a:t>
            </a:r>
            <a:br/>
            <a:br/>
            <a:r>
              <a:t>#Description</a:t>
            </a:r>
            <a:br/>
            <a:r>
              <a:t>Sylvester Gates is an American theoretical physicists for the Ford Foundation</a:t>
            </a:r>
            <a:br/>
            <a:r>
              <a:t>Professor at Brown University. Gates has received many accolades for his work</a:t>
            </a:r>
            <a:br/>
            <a:r>
              <a:t>including being a member of the National Academy of Sciences and receiving the</a:t>
            </a:r>
            <a:br/>
            <a:r>
              <a:t>National Medal of Science from President Obama. His work relates to</a:t>
            </a:r>
            <a:br/>
            <a:r>
              <a:t>supersymmetry, supergravity, and superstring theory, especially relating to</a:t>
            </a:r>
            <a:br/>
            <a:r>
              <a:t>the Adinkra Symbol to gain a better understand and graphically represent</a:t>
            </a:r>
            <a:br/>
            <a:r>
              <a:t>supersymmetric algebras. As a kid Gates gained an interest in the physics from</a:t>
            </a:r>
            <a:br/>
            <a:r>
              <a:t>books that his father brought home that inside was Schroedinger's equation.</a:t>
            </a:r>
            <a:br/>
            <a:r>
              <a:t>From that moment Gates became shocked by the mathematical representation of</a:t>
            </a:r>
            <a:br/>
            <a:r>
              <a:t>the world around him, ranging from the simple movement of a ball down a plane</a:t>
            </a:r>
            <a:br/>
            <a:r>
              <a:t>to a physics of the cosmos.</a:t>
            </a:r>
            <a:br/>
            <a:br/>
            <a:r>
              <a:t>#Sources</a:t>
            </a:r>
            <a:br/>
            <a:br/>
            <a:r>
              <a:t>McMaster, Joe. _View points on String Theory_. PBS, July 2003,</a:t>
            </a:r>
            <a:br/>
            <a:r>
              <a:t>[www.pbs.org/wgbh/nova/elegant/view-</a:t>
            </a:r>
            <a:br/>
            <a:r>
              <a:t>gates.html](http://www.pbs.org/wgbh/nova/elegant/view-gates.html).</a:t>
            </a:r>
            <a:br/>
            <a:br/>
            <a:r>
              <a:t>Gates , Sylvester James. “Bio Sylvester James Gates .” _Department of Physics_</a:t>
            </a:r>
            <a:br/>
            <a:r>
              <a:t>, University of Maryland - College Park ,</a:t>
            </a:r>
            <a:br/>
            <a:r>
              <a:t>[www.umdphysics.umd.edu/people/faculty/current/item/167-gatess.html#biography](http://www.umdphysics.umd.edu/people/faculty/current/item/167-gatess.html#biography).</a:t>
            </a:r>
            <a:br/>
            <a:br/>
            <a:r>
              <a:t>#Photo</a:t>
            </a:r>
            <a:br/>
            <a:br/>
            <a:r>
              <a:t>http://www.blackpast.org/files/Sylvester_James_Gates__2014.jpg</a:t>
            </a: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5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Isamu Akasaki</a:t>
            </a:r>
            <a:br/>
            <a:r>
              <a:t># Textbook</a:t>
            </a:r>
            <a:br/>
            <a:r>
              <a:t>Knight, Physics for Scientists and Engineers: A Strategic Approach with Modern Physics, 3rd Edition, Chapter 30</a:t>
            </a:r>
            <a:br/>
            <a:r>
              <a:t>#Contributors</a:t>
            </a:r>
            <a:br/>
            <a:br/>
            <a:r>
              <a:t># Description</a:t>
            </a:r>
            <a:br/>
            <a:r>
              <a:t>The main contribution of Isamu Akasaki is in the semiconductor field. He, along with Hiroshi Amano and Shuji Nakamura invented efficient blue light-emitting diodes, and won the 2014 Noble Prize in Physics. He worked on GaN to make high-brightness blue LED light. As a result, people are able to have bright white LED light as an energy-saving light source.</a:t>
            </a:r>
            <a:br/>
            <a:r>
              <a:t># Sources</a:t>
            </a:r>
            <a:br/>
            <a:r>
              <a:t>"Isamu Akasaki." Isamu Akasaki - Engineering and Technology History Wiki, 	http://ethw.org/Isamu_Akasaki.</a:t>
            </a:r>
            <a:br/>
            <a:r>
              <a:t>"Isamu Akasaki." Wikipedia, Wikimedia Foundation, 4 Oct. 2017, 	http://en.wikipedia.org/wiki/Isamu_Akasaki. </a:t>
            </a:r>
            <a:br/>
            <a:r>
              <a:t># Photo</a:t>
            </a:r>
            <a:br/>
            <a:r>
              <a:t>http://ethw.org/w/images/7/7c/Isamu_Akasaki_2482.jpg</a:t>
            </a:r>
            <a:br/>
          </a:p>
        </p:txBody>
      </p:sp>
      <p:sp>
        <p:nvSpPr>
          <p:cNvPr id="4" name="Slide Number Placeholder 3"/>
          <p:cNvSpPr>
            <a:spLocks noGrp="1"/>
          </p:cNvSpPr>
          <p:nvPr>
            <p:ph type="sldNum" idx="5" sz="quarter"/>
          </p:nvPr>
        </p:nvSpPr>
        <p:spPr/>
      </p:sp>
    </p:spTree>
  </p:cSld>
  <p:clrMapOvr>
    <a:masterClrMapping/>
  </p:clrMapOvr>
</p:notes>
</file>

<file path=ppt/notesSlides/notesSlide5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Qiudong Wang</a:t>
            </a:r>
            <a:br/>
            <a:br/>
            <a:r>
              <a:t># Textbook</a:t>
            </a:r>
            <a:br/>
            <a:r>
              <a:t>Knight, Physics for Scientists and Engineers: A Strategic Approach with Modern Physics, 3rd Edition, Chapter 13 </a:t>
            </a:r>
            <a:br/>
            <a:br/>
            <a:r>
              <a:t># Description</a:t>
            </a:r>
            <a:br/>
            <a:r>
              <a:t>Qiudong Wang, mathematical physicist, found an infinite-series</a:t>
            </a:r>
            <a:br/>
            <a:r>
              <a:t>solution to the generalized "n-body" problem, which is important in</a:t>
            </a:r>
            <a:br/>
            <a:r>
              <a:t>predicting the motions of planetary systems.</a:t>
            </a:r>
            <a:br/>
            <a:br/>
            <a:r>
              <a:t># Photo</a:t>
            </a:r>
            <a:br/>
            <a:r>
              <a:t>http://math.arizona.edu/~people-photos/dwang_color_150x210.jpg</a:t>
            </a:r>
            <a:br/>
            <a:b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Margaret Murnane</a:t>
            </a:r>
            <a:br/>
            <a:r>
              <a:t># Textbook</a:t>
            </a:r>
            <a:br/>
            <a:r>
              <a:t>Knight, Physics for Scientists and Engineers: A Strategic Approach with Modern Physics, 3rd Edition, Chapter 32, section 2</a:t>
            </a:r>
            <a:br/>
            <a:r>
              <a:t>Halliday Resnick and Walker, 6th edition, Chapter 6</a:t>
            </a:r>
            <a:br/>
            <a:br/>
            <a:r>
              <a:t># Description</a:t>
            </a:r>
            <a:br/>
            <a:r>
              <a:t>Margaret Murnane is an optical physicist at the University of</a:t>
            </a:r>
            <a:br/>
            <a:r>
              <a:t>Colorado. She has built "the fastest things that humans have ever</a:t>
            </a:r>
            <a:br/>
            <a:r>
              <a:t>created" lasers which can flash for "ten quadrillionths of a second"!</a:t>
            </a:r>
            <a:br/>
            <a:r>
              <a:t>Her background includes the fact that "physics was [her] worst subject</a:t>
            </a:r>
            <a:br/>
            <a:r>
              <a:t>in high school" but she dreamed of being a physicist because she loved</a:t>
            </a:r>
            <a:br/>
            <a:r>
              <a:t>the "excitement of discovery." She and her husband now run a lab at</a:t>
            </a:r>
            <a:br/>
            <a:r>
              <a:t>the University of Colorado. In the lab, she records "some of the</a:t>
            </a:r>
            <a:br/>
            <a:r>
              <a:t>fastest motions in our natural world." Her lasers can capture the</a:t>
            </a:r>
            <a:br/>
            <a:r>
              <a:t>movement of electrons. Her newest laser and x-ray beams can flash for</a:t>
            </a:r>
            <a:br/>
            <a:r>
              <a:t>less than 0.00000000000000001 seconds. Talk about "in the blink of an</a:t>
            </a:r>
            <a:br/>
            <a:r>
              <a:t>eye!" She is able to pass on excitement and knowledge to</a:t>
            </a:r>
            <a:br/>
            <a:r>
              <a:t>students. Scientists use her lasers which are based on her</a:t>
            </a:r>
            <a:br/>
            <a:r>
              <a:t>titanium-sapphire design to study a wide range of phenomena (chemical</a:t>
            </a:r>
            <a:br/>
            <a:r>
              <a:t>reactions, etc.).</a:t>
            </a:r>
            <a:br/>
            <a:br/>
            <a:r>
              <a:t># Sources</a:t>
            </a:r>
            <a:br/>
            <a:r>
              <a:t>https://en.wikipedia.org/wiki/Margaret_Murnane</a:t>
            </a:r>
            <a:br/>
            <a:r>
              <a:t>https://jila.colorado.edu/kmlabs/bio/murnane</a:t>
            </a:r>
            <a:br/>
            <a:br/>
            <a:r>
              <a:t># Photo</a:t>
            </a:r>
            <a:br/>
            <a:r>
              <a:t>https://jila.colorado.edu/kmlabs/sites/default/files/styles/200_image/public/images/bios/Margaret_Murnane_portrait.jpg?itok=jY-_AF2Q</a:t>
            </a:r>
            <a:br/>
            <a:r>
              <a:t>https://www.colorado.edu/physics/sites/default/files/styles/small/public/people/murnane_margaret_final.jpg?itok=5D4kIR1j</a:t>
            </a:r>
            <a:b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Margaret Murnane</a:t>
            </a:r>
            <a:br/>
            <a:r>
              <a:t># Textbook</a:t>
            </a:r>
            <a:br/>
            <a:r>
              <a:t>Knight, Physics for Scientists and Engineers: A Strategic Approach with Modern Physics, 3rd Edition, Chapter 32, section 2</a:t>
            </a:r>
            <a:br/>
            <a:r>
              <a:t>Halliday Resnick and Walker, 6th edition, Chapter 6</a:t>
            </a:r>
            <a:br/>
            <a:br/>
            <a:r>
              <a:t># Description</a:t>
            </a:r>
            <a:br/>
            <a:r>
              <a:t>Margaret Murnane is an optical physicist at the University of</a:t>
            </a:r>
            <a:br/>
            <a:r>
              <a:t>Colorado. She has built "the fastest things that humans have ever</a:t>
            </a:r>
            <a:br/>
            <a:r>
              <a:t>created" lasers which can flash for "ten quadrillionths of a second"!</a:t>
            </a:r>
            <a:br/>
            <a:r>
              <a:t>Her background includes the fact that "physics was [her] worst subject</a:t>
            </a:r>
            <a:br/>
            <a:r>
              <a:t>in high school" but she dreamed of being a physicist because she loved</a:t>
            </a:r>
            <a:br/>
            <a:r>
              <a:t>the "excitement of discovery." She and her husband now run a lab at</a:t>
            </a:r>
            <a:br/>
            <a:r>
              <a:t>the University of Colorado. In the lab, she records "some of the</a:t>
            </a:r>
            <a:br/>
            <a:r>
              <a:t>fastest motions in our natural world." Her lasers can capture the</a:t>
            </a:r>
            <a:br/>
            <a:r>
              <a:t>movement of electrons. Her newest laser and x-ray beams can flash for</a:t>
            </a:r>
            <a:br/>
            <a:r>
              <a:t>less than 0.00000000000000001 seconds. Talk about "in the blink of an</a:t>
            </a:r>
            <a:br/>
            <a:r>
              <a:t>eye!" She is able to pass on excitement and knowledge to</a:t>
            </a:r>
            <a:br/>
            <a:r>
              <a:t>students. Scientists use her lasers which are based on her</a:t>
            </a:r>
            <a:br/>
            <a:r>
              <a:t>titanium-sapphire design to study a wide range of phenomena (chemical</a:t>
            </a:r>
            <a:br/>
            <a:r>
              <a:t>reactions, etc.).</a:t>
            </a:r>
            <a:br/>
            <a:br/>
            <a:r>
              <a:t># Sources</a:t>
            </a:r>
            <a:br/>
            <a:r>
              <a:t>https://en.wikipedia.org/wiki/Margaret_Murnane</a:t>
            </a:r>
            <a:br/>
            <a:r>
              <a:t>https://jila.colorado.edu/kmlabs/bio/murnane</a:t>
            </a:r>
            <a:br/>
            <a:br/>
            <a:r>
              <a:t># Photo</a:t>
            </a:r>
            <a:br/>
            <a:r>
              <a:t>https://jila.colorado.edu/kmlabs/sites/default/files/styles/200_image/public/images/bios/Margaret_Murnane_portrait.jpg?itok=jY-_AF2Q</a:t>
            </a:r>
            <a:br/>
            <a:r>
              <a:t>https://www.colorado.edu/physics/sites/default/files/styles/small/public/people/murnane_margaret_final.jpg?itok=5D4kIR1j</a:t>
            </a:r>
            <a:b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Sandra Faber</a:t>
            </a:r>
            <a:br/>
            <a:br/>
            <a:r>
              <a:t># Textbook</a:t>
            </a:r>
            <a:br/>
            <a:r>
              <a:t>Knight, Physics for Scientists and Engineers: A Strategic Approach with Modern Physics, 3rd Edition, Chapter 13</a:t>
            </a:r>
            <a:br/>
            <a:r>
              <a:t>Knight, Physics for Scientists and Engineers: A Strategic Approach with Modern Physics, 3rd Edition, Chapter 24</a:t>
            </a:r>
            <a:br/>
            <a:br/>
            <a:r>
              <a:t># Contributors</a:t>
            </a:r>
            <a:br/>
            <a:br/>
            <a:br/>
            <a:r>
              <a:t># Description</a:t>
            </a:r>
            <a:br/>
            <a:r>
              <a:t>Sandra Moore Faber (born December 28, 1944) is a University Professor of Astronomy and Astrophysics at the University of California, Santa Cruz, and works at the Lick Observatory. She has made important discoveries linking the brightness of galaxies to the speed of stars within them and was the co-discoverer of the Faber–Jackson relation. Faber was also instrumental in designing the Keck telescopes in Hawaii. Faber studied at Swarthmore College, majoring in Physics and minoring in Mathematics and Astronomy. She earned her B.A. in 1966. Soon after she went on to earn her Ph.D. at Harvard University in 1972, where she studied Optical Observational Astronomy. During this time the only observatory open to her was the Kitt Peak National Observatory, which had inadequate technology for the complexity of her thesis. She is a woman.</a:t>
            </a:r>
            <a:br/>
            <a:r>
              <a:t># Sources</a:t>
            </a:r>
            <a:br/>
            <a:r>
              <a:t>https://en.wikipedia.org/wiki/Sandra_Faber</a:t>
            </a:r>
            <a:br/>
            <a:br/>
            <a:r>
              <a:t># Photo</a:t>
            </a:r>
            <a:br/>
            <a:r>
              <a:t>https://upload.wikimedia.org/wikipedia/commons/6/61/Sandra-faber-barack-obama.png</a:t>
            </a:r>
            <a:b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Sandra Faber</a:t>
            </a:r>
            <a:br/>
            <a:br/>
            <a:r>
              <a:t># Textbook</a:t>
            </a:r>
            <a:br/>
            <a:r>
              <a:t>Knight, Physics for Scientists and Engineers: A Strategic Approach with Modern Physics, 3rd Edition, Chapter 13</a:t>
            </a:r>
            <a:br/>
            <a:r>
              <a:t>Knight, Physics for Scientists and Engineers: A Strategic Approach with Modern Physics, 3rd Edition, Chapter 24</a:t>
            </a:r>
            <a:br/>
            <a:br/>
            <a:r>
              <a:t># Contributors</a:t>
            </a:r>
            <a:br/>
            <a:br/>
            <a:br/>
            <a:r>
              <a:t># Description</a:t>
            </a:r>
            <a:br/>
            <a:r>
              <a:t>Sandra Moore Faber (born December 28, 1944) is a University Professor of Astronomy and Astrophysics at the University of California, Santa Cruz, and works at the Lick Observatory. She has made important discoveries linking the brightness of galaxies to the speed of stars within them and was the co-discoverer of the Faber–Jackson relation. Faber was also instrumental in designing the Keck telescopes in Hawaii. Faber studied at Swarthmore College, majoring in Physics and minoring in Mathematics and Astronomy. She earned her B.A. in 1966. Soon after she went on to earn her Ph.D. at Harvard University in 1972, where she studied Optical Observational Astronomy. During this time the only observatory open to her was the Kitt Peak National Observatory, which had inadequate technology for the complexity of her thesis. She is a woman.</a:t>
            </a:r>
            <a:br/>
            <a:r>
              <a:t># Sources</a:t>
            </a:r>
            <a:br/>
            <a:r>
              <a:t>https://en.wikipedia.org/wiki/Sandra_Faber</a:t>
            </a:r>
            <a:br/>
            <a:br/>
            <a:r>
              <a:t># Photo</a:t>
            </a:r>
            <a:br/>
            <a:r>
              <a:t>https://upload.wikimedia.org/wikipedia/commons/6/61/Sandra-faber-barack-obama.png</a:t>
            </a:r>
            <a:b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gif"/><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g"/><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g"/><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g"/><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gif"/><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gif"/><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g"/><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jpg"/><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jpg"/><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jpg"/><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g"/><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4.jpg"/><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jpg"/><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6.jpg"/><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7.jpg"/><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jpg"/><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jpg"/><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jpg"/><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1.jpg"/><Relationship Id="rId3"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Lene Hau</a:t>
            </a:r>
          </a:p>
        </p:txBody>
      </p:sp>
      <p:pic>
        <p:nvPicPr>
          <p:cNvPr id="3" name="Picture 2" descr="test.jpg"/>
          <p:cNvPicPr>
            <a:picLocks noChangeAspect="1"/>
          </p:cNvPicPr>
          <p:nvPr/>
        </p:nvPicPr>
        <p:blipFill>
          <a:blip r:embed="rId2"/>
          <a:stretch>
            <a:fillRect/>
          </a:stretch>
        </p:blipFill>
        <p:spPr>
          <a:xfrm>
            <a:off x="457200" y="1600200"/>
            <a:ext cx="3050381" cy="45720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Deepto Chakrabarty</a:t>
            </a:r>
          </a:p>
        </p:txBody>
      </p:sp>
      <p:pic>
        <p:nvPicPr>
          <p:cNvPr id="3" name="Picture 2" descr="test.jpg"/>
          <p:cNvPicPr>
            <a:picLocks noChangeAspect="1"/>
          </p:cNvPicPr>
          <p:nvPr/>
        </p:nvPicPr>
        <p:blipFill>
          <a:blip r:embed="rId2"/>
          <a:stretch>
            <a:fillRect/>
          </a:stretch>
        </p:blipFill>
        <p:spPr>
          <a:xfrm>
            <a:off x="457200" y="1600200"/>
            <a:ext cx="3158836" cy="4572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Deepto Chakrabarty</a:t>
            </a:r>
          </a:p>
        </p:txBody>
      </p:sp>
      <p:pic>
        <p:nvPicPr>
          <p:cNvPr id="3" name="Picture 2" descr="test.jpg"/>
          <p:cNvPicPr>
            <a:picLocks noChangeAspect="1"/>
          </p:cNvPicPr>
          <p:nvPr/>
        </p:nvPicPr>
        <p:blipFill>
          <a:blip r:embed="rId2"/>
          <a:stretch>
            <a:fillRect/>
          </a:stretch>
        </p:blipFill>
        <p:spPr>
          <a:xfrm>
            <a:off x="457200" y="1600200"/>
            <a:ext cx="3158836" cy="4572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Miranda Cheng</a:t>
            </a:r>
          </a:p>
        </p:txBody>
      </p:sp>
      <p:pic>
        <p:nvPicPr>
          <p:cNvPr id="3" name="Picture 2" descr="test.jpg"/>
          <p:cNvPicPr>
            <a:picLocks noChangeAspect="1"/>
          </p:cNvPicPr>
          <p:nvPr/>
        </p:nvPicPr>
        <p:blipFill>
          <a:blip r:embed="rId2"/>
          <a:stretch>
            <a:fillRect/>
          </a:stretch>
        </p:blipFill>
        <p:spPr>
          <a:xfrm>
            <a:off x="457200" y="1600200"/>
            <a:ext cx="3432955" cy="4572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Warren Henry</a:t>
            </a:r>
          </a:p>
        </p:txBody>
      </p:sp>
      <p:pic>
        <p:nvPicPr>
          <p:cNvPr id="3" name="Picture 2" descr="test.jpg"/>
          <p:cNvPicPr>
            <a:picLocks noChangeAspect="1"/>
          </p:cNvPicPr>
          <p:nvPr/>
        </p:nvPicPr>
        <p:blipFill>
          <a:blip r:embed="rId2"/>
          <a:stretch>
            <a:fillRect/>
          </a:stretch>
        </p:blipFill>
        <p:spPr>
          <a:xfrm>
            <a:off x="457200" y="1600200"/>
            <a:ext cx="3010829" cy="4572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Warren Henry</a:t>
            </a:r>
          </a:p>
        </p:txBody>
      </p:sp>
      <p:pic>
        <p:nvPicPr>
          <p:cNvPr id="3" name="Picture 2" descr="test.jpg"/>
          <p:cNvPicPr>
            <a:picLocks noChangeAspect="1"/>
          </p:cNvPicPr>
          <p:nvPr/>
        </p:nvPicPr>
        <p:blipFill>
          <a:blip r:embed="rId2"/>
          <a:stretch>
            <a:fillRect/>
          </a:stretch>
        </p:blipFill>
        <p:spPr>
          <a:xfrm>
            <a:off x="457200" y="1600200"/>
            <a:ext cx="3010829" cy="4572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Michio Katu</a:t>
            </a:r>
          </a:p>
        </p:txBody>
      </p:sp>
      <p:pic>
        <p:nvPicPr>
          <p:cNvPr id="3" name="Picture 2" descr="test.jpg"/>
          <p:cNvPicPr>
            <a:picLocks noChangeAspect="1"/>
          </p:cNvPicPr>
          <p:nvPr/>
        </p:nvPicPr>
        <p:blipFill>
          <a:blip r:embed="rId2"/>
          <a:stretch>
            <a:fillRect/>
          </a:stretch>
        </p:blipFill>
        <p:spPr>
          <a:xfrm>
            <a:off x="457200" y="1600200"/>
            <a:ext cx="6445639" cy="4572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Robert Bragg</a:t>
            </a:r>
          </a:p>
        </p:txBody>
      </p:sp>
      <p:pic>
        <p:nvPicPr>
          <p:cNvPr id="3" name="Picture 2" descr="test.jpg"/>
          <p:cNvPicPr>
            <a:picLocks noChangeAspect="1"/>
          </p:cNvPicPr>
          <p:nvPr/>
        </p:nvPicPr>
        <p:blipFill>
          <a:blip r:embed="rId2"/>
          <a:stretch>
            <a:fillRect/>
          </a:stretch>
        </p:blipFill>
        <p:spPr>
          <a:xfrm>
            <a:off x="457200" y="1600200"/>
            <a:ext cx="4572000" cy="4572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Michael Ramsey-Musolf</a:t>
            </a:r>
          </a:p>
        </p:txBody>
      </p:sp>
      <p:pic>
        <p:nvPicPr>
          <p:cNvPr id="3" name="Picture 2" descr="test.jpg"/>
          <p:cNvPicPr>
            <a:picLocks noChangeAspect="1"/>
          </p:cNvPicPr>
          <p:nvPr/>
        </p:nvPicPr>
        <p:blipFill>
          <a:blip r:embed="rId2"/>
          <a:stretch>
            <a:fillRect/>
          </a:stretch>
        </p:blipFill>
        <p:spPr>
          <a:xfrm>
            <a:off x="457200" y="1600200"/>
            <a:ext cx="4572000" cy="4572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Ibn al-Haytham</a:t>
            </a:r>
          </a:p>
        </p:txBody>
      </p:sp>
      <p:pic>
        <p:nvPicPr>
          <p:cNvPr id="3" name="Picture 2" descr="test.jpg"/>
          <p:cNvPicPr>
            <a:picLocks noChangeAspect="1"/>
          </p:cNvPicPr>
          <p:nvPr/>
        </p:nvPicPr>
        <p:blipFill>
          <a:blip r:embed="rId2"/>
          <a:stretch>
            <a:fillRect/>
          </a:stretch>
        </p:blipFill>
        <p:spPr>
          <a:xfrm>
            <a:off x="457200" y="1600200"/>
            <a:ext cx="3839084" cy="45720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Nguyễn Văn Hiệu</a:t>
            </a:r>
          </a:p>
        </p:txBody>
      </p:sp>
      <p:pic>
        <p:nvPicPr>
          <p:cNvPr id="3" name="Picture 2" descr="test.jpg"/>
          <p:cNvPicPr>
            <a:picLocks noChangeAspect="1"/>
          </p:cNvPicPr>
          <p:nvPr/>
        </p:nvPicPr>
        <p:blipFill>
          <a:blip r:embed="rId2"/>
          <a:stretch>
            <a:fillRect/>
          </a:stretch>
        </p:blipFill>
        <p:spPr>
          <a:xfrm>
            <a:off x="457200" y="1600200"/>
            <a:ext cx="5545553" cy="4572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C.V. Raman</a:t>
            </a:r>
          </a:p>
        </p:txBody>
      </p:sp>
      <p:pic>
        <p:nvPicPr>
          <p:cNvPr id="3" name="Picture 2" descr="test.jpg"/>
          <p:cNvPicPr>
            <a:picLocks noChangeAspect="1"/>
          </p:cNvPicPr>
          <p:nvPr/>
        </p:nvPicPr>
        <p:blipFill>
          <a:blip r:embed="rId2"/>
          <a:stretch>
            <a:fillRect/>
          </a:stretch>
        </p:blipFill>
        <p:spPr>
          <a:xfrm>
            <a:off x="457200" y="1600200"/>
            <a:ext cx="5486400" cy="457200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Masahiro Morii</a:t>
            </a:r>
          </a:p>
        </p:txBody>
      </p:sp>
      <p:pic>
        <p:nvPicPr>
          <p:cNvPr id="3" name="Picture 2" descr="test.jpg"/>
          <p:cNvPicPr>
            <a:picLocks noChangeAspect="1"/>
          </p:cNvPicPr>
          <p:nvPr/>
        </p:nvPicPr>
        <p:blipFill>
          <a:blip r:embed="rId2"/>
          <a:stretch>
            <a:fillRect/>
          </a:stretch>
        </p:blipFill>
        <p:spPr>
          <a:xfrm>
            <a:off x="457200" y="1600200"/>
            <a:ext cx="5878286" cy="457200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Fabiola Gianotti</a:t>
            </a:r>
          </a:p>
        </p:txBody>
      </p:sp>
      <p:pic>
        <p:nvPicPr>
          <p:cNvPr id="3" name="Picture 2" descr="test.jpg"/>
          <p:cNvPicPr>
            <a:picLocks noChangeAspect="1"/>
          </p:cNvPicPr>
          <p:nvPr/>
        </p:nvPicPr>
        <p:blipFill>
          <a:blip r:embed="rId2"/>
          <a:stretch>
            <a:fillRect/>
          </a:stretch>
        </p:blipFill>
        <p:spPr>
          <a:xfrm>
            <a:off x="457200" y="1600200"/>
            <a:ext cx="6865802" cy="45720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Jeevak Parpia</a:t>
            </a:r>
          </a:p>
        </p:txBody>
      </p:sp>
      <p:pic>
        <p:nvPicPr>
          <p:cNvPr id="3" name="Picture 2" descr="test.jpg"/>
          <p:cNvPicPr>
            <a:picLocks noChangeAspect="1"/>
          </p:cNvPicPr>
          <p:nvPr/>
        </p:nvPicPr>
        <p:blipFill>
          <a:blip r:embed="rId2"/>
          <a:stretch>
            <a:fillRect/>
          </a:stretch>
        </p:blipFill>
        <p:spPr>
          <a:xfrm>
            <a:off x="457200" y="1600200"/>
            <a:ext cx="4002724" cy="457200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Jeevak Parpia</a:t>
            </a:r>
          </a:p>
        </p:txBody>
      </p:sp>
      <p:pic>
        <p:nvPicPr>
          <p:cNvPr id="3" name="Picture 2" descr="test.jpg"/>
          <p:cNvPicPr>
            <a:picLocks noChangeAspect="1"/>
          </p:cNvPicPr>
          <p:nvPr/>
        </p:nvPicPr>
        <p:blipFill>
          <a:blip r:embed="rId2"/>
          <a:stretch>
            <a:fillRect/>
          </a:stretch>
        </p:blipFill>
        <p:spPr>
          <a:xfrm>
            <a:off x="457200" y="1600200"/>
            <a:ext cx="4002724" cy="457200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Tsung-Dao Lee</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Subrahmanyan Chandrasekhar</a:t>
            </a:r>
          </a:p>
        </p:txBody>
      </p:sp>
      <p:pic>
        <p:nvPicPr>
          <p:cNvPr id="3" name="Picture 2" descr="test.jpg"/>
          <p:cNvPicPr>
            <a:picLocks noChangeAspect="1"/>
          </p:cNvPicPr>
          <p:nvPr/>
        </p:nvPicPr>
        <p:blipFill>
          <a:blip r:embed="rId2"/>
          <a:stretch>
            <a:fillRect/>
          </a:stretch>
        </p:blipFill>
        <p:spPr>
          <a:xfrm>
            <a:off x="457200" y="1600200"/>
            <a:ext cx="3340608" cy="45720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Subrahmanyan Chandrasekhar</a:t>
            </a:r>
          </a:p>
        </p:txBody>
      </p:sp>
      <p:pic>
        <p:nvPicPr>
          <p:cNvPr id="3" name="Picture 2" descr="test.jpg"/>
          <p:cNvPicPr>
            <a:picLocks noChangeAspect="1"/>
          </p:cNvPicPr>
          <p:nvPr/>
        </p:nvPicPr>
        <p:blipFill>
          <a:blip r:embed="rId2"/>
          <a:stretch>
            <a:fillRect/>
          </a:stretch>
        </p:blipFill>
        <p:spPr>
          <a:xfrm>
            <a:off x="457200" y="1600200"/>
            <a:ext cx="3340608" cy="457200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Bhāskara II</a:t>
            </a:r>
          </a:p>
        </p:txBody>
      </p:sp>
      <p:pic>
        <p:nvPicPr>
          <p:cNvPr id="3" name="Picture 2" descr="test.jpg"/>
          <p:cNvPicPr>
            <a:picLocks noChangeAspect="1"/>
          </p:cNvPicPr>
          <p:nvPr/>
        </p:nvPicPr>
        <p:blipFill>
          <a:blip r:embed="rId2"/>
          <a:stretch>
            <a:fillRect/>
          </a:stretch>
        </p:blipFill>
        <p:spPr>
          <a:xfrm>
            <a:off x="457200" y="1600200"/>
            <a:ext cx="4160520" cy="457200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6520470" cy="457200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3657600"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C.V. Raman</a:t>
            </a:r>
          </a:p>
        </p:txBody>
      </p:sp>
      <p:pic>
        <p:nvPicPr>
          <p:cNvPr id="3" name="Picture 2" descr="test.jpg"/>
          <p:cNvPicPr>
            <a:picLocks noChangeAspect="1"/>
          </p:cNvPicPr>
          <p:nvPr/>
        </p:nvPicPr>
        <p:blipFill>
          <a:blip r:embed="rId2"/>
          <a:stretch>
            <a:fillRect/>
          </a:stretch>
        </p:blipFill>
        <p:spPr>
          <a:xfrm>
            <a:off x="457200" y="1600200"/>
            <a:ext cx="5486400" cy="4572000"/>
          </a:xfrm>
          <a:prstGeom prst="rect">
            <a:avLst/>
          </a:prstGeom>
        </p:spPr>
      </p:pic>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6520470" cy="4572000"/>
          </a:xfrm>
          <a:prstGeom prst="rect">
            <a:avLst/>
          </a:prstGeom>
        </p:spPr>
      </p:pic>
    </p:spTree>
  </p:cSld>
  <p:clrMapOvr>
    <a:masterClrMapping/>
  </p:clrMapOvr>
</p:sld>
</file>

<file path=ppt/slides/slide3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3657600" cy="4572000"/>
          </a:xfrm>
          <a:prstGeom prst="rect">
            <a:avLst/>
          </a:prstGeom>
        </p:spPr>
      </p:pic>
    </p:spTree>
  </p:cSld>
  <p:clrMapOvr>
    <a:masterClrMapping/>
  </p:clrMapOvr>
</p:sld>
</file>

<file path=ppt/slides/slide3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 Hadiyah Green</a:t>
            </a:r>
          </a:p>
        </p:txBody>
      </p:sp>
      <p:pic>
        <p:nvPicPr>
          <p:cNvPr id="3" name="Picture 2" descr="test.jpg"/>
          <p:cNvPicPr>
            <a:picLocks noChangeAspect="1"/>
          </p:cNvPicPr>
          <p:nvPr/>
        </p:nvPicPr>
        <p:blipFill>
          <a:blip r:embed="rId2"/>
          <a:stretch>
            <a:fillRect/>
          </a:stretch>
        </p:blipFill>
        <p:spPr>
          <a:xfrm>
            <a:off x="457200" y="1600200"/>
            <a:ext cx="3333750" cy="4572000"/>
          </a:xfrm>
          <a:prstGeom prst="rect">
            <a:avLst/>
          </a:prstGeom>
        </p:spPr>
      </p:pic>
    </p:spTree>
  </p:cSld>
  <p:clrMapOvr>
    <a:masterClrMapping/>
  </p:clrMapOvr>
</p:sld>
</file>

<file path=ppt/slides/slide3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Garrett Morgan</a:t>
            </a:r>
          </a:p>
        </p:txBody>
      </p:sp>
      <p:pic>
        <p:nvPicPr>
          <p:cNvPr id="3" name="Picture 2" descr="test.jpg"/>
          <p:cNvPicPr>
            <a:picLocks noChangeAspect="1"/>
          </p:cNvPicPr>
          <p:nvPr/>
        </p:nvPicPr>
        <p:blipFill>
          <a:blip r:embed="rId2"/>
          <a:stretch>
            <a:fillRect/>
          </a:stretch>
        </p:blipFill>
        <p:spPr>
          <a:xfrm>
            <a:off x="457200" y="1600200"/>
            <a:ext cx="3644153" cy="4572000"/>
          </a:xfrm>
          <a:prstGeom prst="rect">
            <a:avLst/>
          </a:prstGeom>
        </p:spPr>
      </p:pic>
    </p:spTree>
  </p:cSld>
  <p:clrMapOvr>
    <a:masterClrMapping/>
  </p:clrMapOvr>
</p:sld>
</file>

<file path=ppt/slides/slide3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Garrett Morgan</a:t>
            </a:r>
          </a:p>
        </p:txBody>
      </p:sp>
      <p:pic>
        <p:nvPicPr>
          <p:cNvPr id="3" name="Picture 2" descr="test.jpg"/>
          <p:cNvPicPr>
            <a:picLocks noChangeAspect="1"/>
          </p:cNvPicPr>
          <p:nvPr/>
        </p:nvPicPr>
        <p:blipFill>
          <a:blip r:embed="rId2"/>
          <a:stretch>
            <a:fillRect/>
          </a:stretch>
        </p:blipFill>
        <p:spPr>
          <a:xfrm>
            <a:off x="457200" y="1600200"/>
            <a:ext cx="3644153" cy="4572000"/>
          </a:xfrm>
          <a:prstGeom prst="rect">
            <a:avLst/>
          </a:prstGeom>
        </p:spPr>
      </p:pic>
    </p:spTree>
  </p:cSld>
  <p:clrMapOvr>
    <a:masterClrMapping/>
  </p:clrMapOvr>
</p:sld>
</file>

<file path=ppt/slides/slide3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Ilesanmi Adesida</a:t>
            </a:r>
          </a:p>
        </p:txBody>
      </p:sp>
      <p:pic>
        <p:nvPicPr>
          <p:cNvPr id="3" name="Picture 2" descr="test.jpg"/>
          <p:cNvPicPr>
            <a:picLocks noChangeAspect="1"/>
          </p:cNvPicPr>
          <p:nvPr/>
        </p:nvPicPr>
        <p:blipFill>
          <a:blip r:embed="rId2"/>
          <a:stretch>
            <a:fillRect/>
          </a:stretch>
        </p:blipFill>
        <p:spPr>
          <a:xfrm>
            <a:off x="457200" y="1600200"/>
            <a:ext cx="5124450" cy="4572000"/>
          </a:xfrm>
          <a:prstGeom prst="rect">
            <a:avLst/>
          </a:prstGeom>
        </p:spPr>
      </p:pic>
    </p:spTree>
  </p:cSld>
  <p:clrMapOvr>
    <a:masterClrMapping/>
  </p:clrMapOvr>
</p:sld>
</file>

<file path=ppt/slides/slide3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Chien-Shiung Wu</a:t>
            </a:r>
          </a:p>
        </p:txBody>
      </p:sp>
      <p:pic>
        <p:nvPicPr>
          <p:cNvPr id="3" name="Picture 2" descr="test.jpg"/>
          <p:cNvPicPr>
            <a:picLocks noChangeAspect="1"/>
          </p:cNvPicPr>
          <p:nvPr/>
        </p:nvPicPr>
        <p:blipFill>
          <a:blip r:embed="rId2"/>
          <a:stretch>
            <a:fillRect/>
          </a:stretch>
        </p:blipFill>
        <p:spPr>
          <a:xfrm>
            <a:off x="457200" y="1600200"/>
            <a:ext cx="6713738" cy="4572000"/>
          </a:xfrm>
          <a:prstGeom prst="rect">
            <a:avLst/>
          </a:prstGeom>
        </p:spPr>
      </p:pic>
    </p:spTree>
  </p:cSld>
  <p:clrMapOvr>
    <a:masterClrMapping/>
  </p:clrMapOvr>
</p:sld>
</file>

<file path=ppt/slides/slide3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Chien-Shiung Wu</a:t>
            </a:r>
          </a:p>
        </p:txBody>
      </p:sp>
      <p:pic>
        <p:nvPicPr>
          <p:cNvPr id="3" name="Picture 2" descr="test.jpg"/>
          <p:cNvPicPr>
            <a:picLocks noChangeAspect="1"/>
          </p:cNvPicPr>
          <p:nvPr/>
        </p:nvPicPr>
        <p:blipFill>
          <a:blip r:embed="rId2"/>
          <a:stretch>
            <a:fillRect/>
          </a:stretch>
        </p:blipFill>
        <p:spPr>
          <a:xfrm>
            <a:off x="457200" y="1600200"/>
            <a:ext cx="3665838" cy="4572000"/>
          </a:xfrm>
          <a:prstGeom prst="rect">
            <a:avLst/>
          </a:prstGeom>
        </p:spPr>
      </p:pic>
    </p:spTree>
  </p:cSld>
  <p:clrMapOvr>
    <a:masterClrMapping/>
  </p:clrMapOvr>
</p:sld>
</file>

<file path=ppt/slides/slide3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Ronald McNair</a:t>
            </a:r>
          </a:p>
        </p:txBody>
      </p:sp>
      <p:pic>
        <p:nvPicPr>
          <p:cNvPr id="3" name="Picture 2" descr="test.jpg"/>
          <p:cNvPicPr>
            <a:picLocks noChangeAspect="1"/>
          </p:cNvPicPr>
          <p:nvPr/>
        </p:nvPicPr>
        <p:blipFill>
          <a:blip r:embed="rId2"/>
          <a:stretch>
            <a:fillRect/>
          </a:stretch>
        </p:blipFill>
        <p:spPr>
          <a:xfrm>
            <a:off x="457200" y="1600200"/>
            <a:ext cx="3713584" cy="4572000"/>
          </a:xfrm>
          <a:prstGeom prst="rect">
            <a:avLst/>
          </a:prstGeom>
        </p:spPr>
      </p:pic>
    </p:spTree>
  </p:cSld>
  <p:clrMapOvr>
    <a:masterClrMapping/>
  </p:clrMapOvr>
</p:sld>
</file>

<file path=ppt/slides/slide3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Nikta Fakhri</a:t>
            </a:r>
          </a:p>
        </p:txBody>
      </p:sp>
      <p:pic>
        <p:nvPicPr>
          <p:cNvPr id="3" name="Picture 2" descr="test.jpg"/>
          <p:cNvPicPr>
            <a:picLocks noChangeAspect="1"/>
          </p:cNvPicPr>
          <p:nvPr/>
        </p:nvPicPr>
        <p:blipFill>
          <a:blip r:embed="rId2"/>
          <a:stretch>
            <a:fillRect/>
          </a:stretch>
        </p:blipFill>
        <p:spPr>
          <a:xfrm>
            <a:off x="457200" y="1600200"/>
            <a:ext cx="3474720" cy="4572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 C. George Sudarshan</a:t>
            </a:r>
          </a:p>
        </p:txBody>
      </p:sp>
      <p:pic>
        <p:nvPicPr>
          <p:cNvPr id="3" name="Picture 2" descr="test.jpg"/>
          <p:cNvPicPr>
            <a:picLocks noChangeAspect="1"/>
          </p:cNvPicPr>
          <p:nvPr/>
        </p:nvPicPr>
        <p:blipFill>
          <a:blip r:embed="rId2"/>
          <a:stretch>
            <a:fillRect/>
          </a:stretch>
        </p:blipFill>
        <p:spPr>
          <a:xfrm>
            <a:off x="457200" y="1600200"/>
            <a:ext cx="3561152" cy="4572000"/>
          </a:xfrm>
          <a:prstGeom prst="rect">
            <a:avLst/>
          </a:prstGeom>
        </p:spPr>
      </p:pic>
    </p:spTree>
  </p:cSld>
  <p:clrMapOvr>
    <a:masterClrMapping/>
  </p:clrMapOvr>
</p:sld>
</file>

<file path=ppt/slides/slide4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Emmy Noether</a:t>
            </a:r>
          </a:p>
        </p:txBody>
      </p:sp>
      <p:pic>
        <p:nvPicPr>
          <p:cNvPr id="3" name="Picture 2" descr="test.jpg"/>
          <p:cNvPicPr>
            <a:picLocks noChangeAspect="1"/>
          </p:cNvPicPr>
          <p:nvPr/>
        </p:nvPicPr>
        <p:blipFill>
          <a:blip r:embed="rId2"/>
          <a:stretch>
            <a:fillRect/>
          </a:stretch>
        </p:blipFill>
        <p:spPr>
          <a:xfrm>
            <a:off x="457200" y="1600200"/>
            <a:ext cx="2999523" cy="4572000"/>
          </a:xfrm>
          <a:prstGeom prst="rect">
            <a:avLst/>
          </a:prstGeom>
        </p:spPr>
      </p:pic>
    </p:spTree>
  </p:cSld>
  <p:clrMapOvr>
    <a:masterClrMapping/>
  </p:clrMapOvr>
</p:sld>
</file>

<file path=ppt/slides/slide4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Emmy Noether</a:t>
            </a:r>
          </a:p>
        </p:txBody>
      </p:sp>
      <p:pic>
        <p:nvPicPr>
          <p:cNvPr id="3" name="Picture 2" descr="test.jpg"/>
          <p:cNvPicPr>
            <a:picLocks noChangeAspect="1"/>
          </p:cNvPicPr>
          <p:nvPr/>
        </p:nvPicPr>
        <p:blipFill>
          <a:blip r:embed="rId2"/>
          <a:stretch>
            <a:fillRect/>
          </a:stretch>
        </p:blipFill>
        <p:spPr>
          <a:xfrm>
            <a:off x="457200" y="1600200"/>
            <a:ext cx="2999523" cy="4572000"/>
          </a:xfrm>
          <a:prstGeom prst="rect">
            <a:avLst/>
          </a:prstGeom>
        </p:spPr>
      </p:pic>
    </p:spTree>
  </p:cSld>
  <p:clrMapOvr>
    <a:masterClrMapping/>
  </p:clrMapOvr>
</p:sld>
</file>

<file path=ppt/slides/slide4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Gang-yu Liu</a:t>
            </a:r>
          </a:p>
        </p:txBody>
      </p:sp>
      <p:pic>
        <p:nvPicPr>
          <p:cNvPr id="3" name="Picture 2" descr="test.jpg"/>
          <p:cNvPicPr>
            <a:picLocks noChangeAspect="1"/>
          </p:cNvPicPr>
          <p:nvPr/>
        </p:nvPicPr>
        <p:blipFill>
          <a:blip r:embed="rId2"/>
          <a:stretch>
            <a:fillRect/>
          </a:stretch>
        </p:blipFill>
        <p:spPr>
          <a:xfrm>
            <a:off x="457200" y="1600200"/>
            <a:ext cx="4099034" cy="4572000"/>
          </a:xfrm>
          <a:prstGeom prst="rect">
            <a:avLst/>
          </a:prstGeom>
        </p:spPr>
      </p:pic>
    </p:spTree>
  </p:cSld>
  <p:clrMapOvr>
    <a:masterClrMapping/>
  </p:clrMapOvr>
</p:sld>
</file>

<file path=ppt/slides/slide4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Ruby Payne-Scott</a:t>
            </a:r>
          </a:p>
        </p:txBody>
      </p:sp>
      <p:pic>
        <p:nvPicPr>
          <p:cNvPr id="3" name="Picture 2" descr="test.jpg"/>
          <p:cNvPicPr>
            <a:picLocks noChangeAspect="1"/>
          </p:cNvPicPr>
          <p:nvPr/>
        </p:nvPicPr>
        <p:blipFill>
          <a:blip r:embed="rId2"/>
          <a:stretch>
            <a:fillRect/>
          </a:stretch>
        </p:blipFill>
        <p:spPr>
          <a:xfrm>
            <a:off x="457200" y="1600200"/>
            <a:ext cx="3292593" cy="4572000"/>
          </a:xfrm>
          <a:prstGeom prst="rect">
            <a:avLst/>
          </a:prstGeom>
        </p:spPr>
      </p:pic>
    </p:spTree>
  </p:cSld>
  <p:clrMapOvr>
    <a:masterClrMapping/>
  </p:clrMapOvr>
</p:sld>
</file>

<file path=ppt/slides/slide4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Lise Meitner</a:t>
            </a:r>
          </a:p>
        </p:txBody>
      </p:sp>
      <p:pic>
        <p:nvPicPr>
          <p:cNvPr id="3" name="Picture 2" descr="test.jpg"/>
          <p:cNvPicPr>
            <a:picLocks noChangeAspect="1"/>
          </p:cNvPicPr>
          <p:nvPr/>
        </p:nvPicPr>
        <p:blipFill>
          <a:blip r:embed="rId2"/>
          <a:stretch>
            <a:fillRect/>
          </a:stretch>
        </p:blipFill>
        <p:spPr>
          <a:xfrm>
            <a:off x="457200" y="1600200"/>
            <a:ext cx="3380975" cy="4572000"/>
          </a:xfrm>
          <a:prstGeom prst="rect">
            <a:avLst/>
          </a:prstGeom>
        </p:spPr>
      </p:pic>
    </p:spTree>
  </p:cSld>
  <p:clrMapOvr>
    <a:masterClrMapping/>
  </p:clrMapOvr>
</p:sld>
</file>

<file path=ppt/slides/slide4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Raymond Ashoori</a:t>
            </a:r>
          </a:p>
        </p:txBody>
      </p:sp>
      <p:pic>
        <p:nvPicPr>
          <p:cNvPr id="3" name="Picture 2" descr="test.jpg"/>
          <p:cNvPicPr>
            <a:picLocks noChangeAspect="1"/>
          </p:cNvPicPr>
          <p:nvPr/>
        </p:nvPicPr>
        <p:blipFill>
          <a:blip r:embed="rId2"/>
          <a:stretch>
            <a:fillRect/>
          </a:stretch>
        </p:blipFill>
        <p:spPr>
          <a:xfrm>
            <a:off x="457200" y="1600200"/>
            <a:ext cx="3158836" cy="4572000"/>
          </a:xfrm>
          <a:prstGeom prst="rect">
            <a:avLst/>
          </a:prstGeom>
        </p:spPr>
      </p:pic>
    </p:spTree>
  </p:cSld>
  <p:clrMapOvr>
    <a:masterClrMapping/>
  </p:clrMapOvr>
</p:sld>
</file>

<file path=ppt/slides/slide4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Shin'ichirō Tomonaga</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4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Arthur Walker Jr.</a:t>
            </a:r>
          </a:p>
        </p:txBody>
      </p:sp>
      <p:pic>
        <p:nvPicPr>
          <p:cNvPr id="3" name="Picture 2" descr="test.jpg"/>
          <p:cNvPicPr>
            <a:picLocks noChangeAspect="1"/>
          </p:cNvPicPr>
          <p:nvPr/>
        </p:nvPicPr>
        <p:blipFill>
          <a:blip r:embed="rId2"/>
          <a:stretch>
            <a:fillRect/>
          </a:stretch>
        </p:blipFill>
        <p:spPr>
          <a:xfrm>
            <a:off x="457200" y="1600200"/>
            <a:ext cx="5291667" cy="4572000"/>
          </a:xfrm>
          <a:prstGeom prst="rect">
            <a:avLst/>
          </a:prstGeom>
        </p:spPr>
      </p:pic>
    </p:spTree>
  </p:cSld>
  <p:clrMapOvr>
    <a:masterClrMapping/>
  </p:clrMapOvr>
</p:sld>
</file>

<file path=ppt/slides/slide4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Arthur Walker Jr.</a:t>
            </a:r>
          </a:p>
        </p:txBody>
      </p:sp>
      <p:pic>
        <p:nvPicPr>
          <p:cNvPr id="3" name="Picture 2" descr="test.jpg"/>
          <p:cNvPicPr>
            <a:picLocks noChangeAspect="1"/>
          </p:cNvPicPr>
          <p:nvPr/>
        </p:nvPicPr>
        <p:blipFill>
          <a:blip r:embed="rId2"/>
          <a:stretch>
            <a:fillRect/>
          </a:stretch>
        </p:blipFill>
        <p:spPr>
          <a:xfrm>
            <a:off x="457200" y="1600200"/>
            <a:ext cx="5291667" cy="4572000"/>
          </a:xfrm>
          <a:prstGeom prst="rect">
            <a:avLst/>
          </a:prstGeom>
        </p:spPr>
      </p:pic>
    </p:spTree>
  </p:cSld>
  <p:clrMapOvr>
    <a:masterClrMapping/>
  </p:clrMapOvr>
</p:sld>
</file>

<file path=ppt/slides/slide4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Nergis Mavalvala</a:t>
            </a:r>
          </a:p>
        </p:txBody>
      </p:sp>
      <p:pic>
        <p:nvPicPr>
          <p:cNvPr id="3" name="Picture 2" descr="test.jpg"/>
          <p:cNvPicPr>
            <a:picLocks noChangeAspect="1"/>
          </p:cNvPicPr>
          <p:nvPr/>
        </p:nvPicPr>
        <p:blipFill>
          <a:blip r:embed="rId2"/>
          <a:stretch>
            <a:fillRect/>
          </a:stretch>
        </p:blipFill>
        <p:spPr>
          <a:xfrm>
            <a:off x="457200" y="1600200"/>
            <a:ext cx="2971800" cy="4572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 C. George Sudarshan</a:t>
            </a:r>
          </a:p>
        </p:txBody>
      </p:sp>
      <p:pic>
        <p:nvPicPr>
          <p:cNvPr id="3" name="Picture 2" descr="test.jpg"/>
          <p:cNvPicPr>
            <a:picLocks noChangeAspect="1"/>
          </p:cNvPicPr>
          <p:nvPr/>
        </p:nvPicPr>
        <p:blipFill>
          <a:blip r:embed="rId2"/>
          <a:stretch>
            <a:fillRect/>
          </a:stretch>
        </p:blipFill>
        <p:spPr>
          <a:xfrm>
            <a:off x="457200" y="1600200"/>
            <a:ext cx="3561152" cy="4572000"/>
          </a:xfrm>
          <a:prstGeom prst="rect">
            <a:avLst/>
          </a:prstGeom>
        </p:spPr>
      </p:pic>
    </p:spTree>
  </p:cSld>
  <p:clrMapOvr>
    <a:masterClrMapping/>
  </p:clrMapOvr>
</p:sld>
</file>

<file path=ppt/slides/slide5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Nergis Mavalvala</a:t>
            </a:r>
          </a:p>
        </p:txBody>
      </p:sp>
      <p:pic>
        <p:nvPicPr>
          <p:cNvPr id="3" name="Picture 2" descr="test.jpg"/>
          <p:cNvPicPr>
            <a:picLocks noChangeAspect="1"/>
          </p:cNvPicPr>
          <p:nvPr/>
        </p:nvPicPr>
        <p:blipFill>
          <a:blip r:embed="rId2"/>
          <a:stretch>
            <a:fillRect/>
          </a:stretch>
        </p:blipFill>
        <p:spPr>
          <a:xfrm>
            <a:off x="457200" y="1600200"/>
            <a:ext cx="2971800" cy="4572000"/>
          </a:xfrm>
          <a:prstGeom prst="rect">
            <a:avLst/>
          </a:prstGeom>
        </p:spPr>
      </p:pic>
    </p:spTree>
  </p:cSld>
  <p:clrMapOvr>
    <a:masterClrMapping/>
  </p:clrMapOvr>
</p:sld>
</file>

<file path=ppt/slides/slide5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Chen-Ning Yang</a:t>
            </a:r>
          </a:p>
        </p:txBody>
      </p:sp>
      <p:pic>
        <p:nvPicPr>
          <p:cNvPr id="3" name="Picture 2" descr="test.jpg"/>
          <p:cNvPicPr>
            <a:picLocks noChangeAspect="1"/>
          </p:cNvPicPr>
          <p:nvPr/>
        </p:nvPicPr>
        <p:blipFill>
          <a:blip r:embed="rId2"/>
          <a:stretch>
            <a:fillRect/>
          </a:stretch>
        </p:blipFill>
        <p:spPr>
          <a:xfrm>
            <a:off x="457200" y="1600200"/>
            <a:ext cx="3467139" cy="4572000"/>
          </a:xfrm>
          <a:prstGeom prst="rect">
            <a:avLst/>
          </a:prstGeom>
        </p:spPr>
      </p:pic>
    </p:spTree>
  </p:cSld>
  <p:clrMapOvr>
    <a:masterClrMapping/>
  </p:clrMapOvr>
</p:sld>
</file>

<file path=ppt/slides/slide5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Chen-Ning Yang</a:t>
            </a:r>
          </a:p>
        </p:txBody>
      </p:sp>
      <p:pic>
        <p:nvPicPr>
          <p:cNvPr id="3" name="Picture 2" descr="test.jpg"/>
          <p:cNvPicPr>
            <a:picLocks noChangeAspect="1"/>
          </p:cNvPicPr>
          <p:nvPr/>
        </p:nvPicPr>
        <p:blipFill>
          <a:blip r:embed="rId2"/>
          <a:stretch>
            <a:fillRect/>
          </a:stretch>
        </p:blipFill>
        <p:spPr>
          <a:xfrm>
            <a:off x="457200" y="1600200"/>
            <a:ext cx="3467139" cy="4572000"/>
          </a:xfrm>
          <a:prstGeom prst="rect">
            <a:avLst/>
          </a:prstGeom>
        </p:spPr>
      </p:pic>
    </p:spTree>
  </p:cSld>
  <p:clrMapOvr>
    <a:masterClrMapping/>
  </p:clrMapOvr>
</p:sld>
</file>

<file path=ppt/slides/slide5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Sylvester James Gate</a:t>
            </a:r>
          </a:p>
        </p:txBody>
      </p:sp>
      <p:pic>
        <p:nvPicPr>
          <p:cNvPr id="3" name="Picture 2" descr="test.jpg"/>
          <p:cNvPicPr>
            <a:picLocks noChangeAspect="1"/>
          </p:cNvPicPr>
          <p:nvPr/>
        </p:nvPicPr>
        <p:blipFill>
          <a:blip r:embed="rId2"/>
          <a:stretch>
            <a:fillRect/>
          </a:stretch>
        </p:blipFill>
        <p:spPr>
          <a:xfrm>
            <a:off x="457200" y="1600200"/>
            <a:ext cx="8708571" cy="4572000"/>
          </a:xfrm>
          <a:prstGeom prst="rect">
            <a:avLst/>
          </a:prstGeom>
        </p:spPr>
      </p:pic>
    </p:spTree>
  </p:cSld>
  <p:clrMapOvr>
    <a:masterClrMapping/>
  </p:clrMapOvr>
</p:sld>
</file>

<file path=ppt/slides/slide5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Isamu Akasaki</a:t>
            </a:r>
          </a:p>
        </p:txBody>
      </p:sp>
      <p:pic>
        <p:nvPicPr>
          <p:cNvPr id="3" name="Picture 2" descr="test.jpg"/>
          <p:cNvPicPr>
            <a:picLocks noChangeAspect="1"/>
          </p:cNvPicPr>
          <p:nvPr/>
        </p:nvPicPr>
        <p:blipFill>
          <a:blip r:embed="rId2"/>
          <a:stretch>
            <a:fillRect/>
          </a:stretch>
        </p:blipFill>
        <p:spPr>
          <a:xfrm>
            <a:off x="457200" y="1600200"/>
            <a:ext cx="3057525" cy="4572000"/>
          </a:xfrm>
          <a:prstGeom prst="rect">
            <a:avLst/>
          </a:prstGeom>
        </p:spPr>
      </p:pic>
    </p:spTree>
  </p:cSld>
  <p:clrMapOvr>
    <a:masterClrMapping/>
  </p:clrMapOvr>
</p:sld>
</file>

<file path=ppt/slides/slide5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Qiudong Wang</a:t>
            </a:r>
          </a:p>
        </p:txBody>
      </p:sp>
      <p:pic>
        <p:nvPicPr>
          <p:cNvPr id="3" name="Picture 2" descr="test.jpg"/>
          <p:cNvPicPr>
            <a:picLocks noChangeAspect="1"/>
          </p:cNvPicPr>
          <p:nvPr/>
        </p:nvPicPr>
        <p:blipFill>
          <a:blip r:embed="rId2"/>
          <a:stretch>
            <a:fillRect/>
          </a:stretch>
        </p:blipFill>
        <p:spPr>
          <a:xfrm>
            <a:off x="457200" y="1600200"/>
            <a:ext cx="3265714" cy="4572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Margaret Murnane</a:t>
            </a:r>
          </a:p>
        </p:txBody>
      </p:sp>
      <p:pic>
        <p:nvPicPr>
          <p:cNvPr id="3" name="Picture 2" descr="test.jpg"/>
          <p:cNvPicPr>
            <a:picLocks noChangeAspect="1"/>
          </p:cNvPicPr>
          <p:nvPr/>
        </p:nvPicPr>
        <p:blipFill>
          <a:blip r:embed="rId2"/>
          <a:stretch>
            <a:fillRect/>
          </a:stretch>
        </p:blipFill>
        <p:spPr>
          <a:xfrm>
            <a:off x="457200" y="1600200"/>
            <a:ext cx="5410651" cy="4572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Margaret Murnane</a:t>
            </a:r>
          </a:p>
        </p:txBody>
      </p:sp>
      <p:pic>
        <p:nvPicPr>
          <p:cNvPr id="3" name="Picture 2" descr="test.jpg"/>
          <p:cNvPicPr>
            <a:picLocks noChangeAspect="1"/>
          </p:cNvPicPr>
          <p:nvPr/>
        </p:nvPicPr>
        <p:blipFill>
          <a:blip r:embed="rId2"/>
          <a:stretch>
            <a:fillRect/>
          </a:stretch>
        </p:blipFill>
        <p:spPr>
          <a:xfrm>
            <a:off x="457200" y="1600200"/>
            <a:ext cx="3242553" cy="4572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Sandra Faber</a:t>
            </a:r>
          </a:p>
        </p:txBody>
      </p:sp>
      <p:pic>
        <p:nvPicPr>
          <p:cNvPr id="3" name="Picture 2" descr="test.jpg"/>
          <p:cNvPicPr>
            <a:picLocks noChangeAspect="1"/>
          </p:cNvPicPr>
          <p:nvPr/>
        </p:nvPicPr>
        <p:blipFill>
          <a:blip r:embed="rId2"/>
          <a:stretch>
            <a:fillRect/>
          </a:stretch>
        </p:blipFill>
        <p:spPr>
          <a:xfrm>
            <a:off x="457200" y="1600200"/>
            <a:ext cx="3644811" cy="4572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Sandra Faber</a:t>
            </a:r>
          </a:p>
        </p:txBody>
      </p:sp>
      <p:pic>
        <p:nvPicPr>
          <p:cNvPr id="3" name="Picture 2" descr="test.jpg"/>
          <p:cNvPicPr>
            <a:picLocks noChangeAspect="1"/>
          </p:cNvPicPr>
          <p:nvPr/>
        </p:nvPicPr>
        <p:blipFill>
          <a:blip r:embed="rId2"/>
          <a:stretch>
            <a:fillRect/>
          </a:stretch>
        </p:blipFill>
        <p:spPr>
          <a:xfrm>
            <a:off x="457200" y="1600200"/>
            <a:ext cx="3644811" cy="457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